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317" r:id="rId2"/>
    <p:sldId id="396" r:id="rId3"/>
    <p:sldId id="370" r:id="rId4"/>
    <p:sldId id="337" r:id="rId5"/>
    <p:sldId id="363" r:id="rId6"/>
    <p:sldId id="344" r:id="rId7"/>
    <p:sldId id="393" r:id="rId8"/>
    <p:sldId id="371" r:id="rId9"/>
    <p:sldId id="372" r:id="rId10"/>
    <p:sldId id="367" r:id="rId11"/>
    <p:sldId id="262" r:id="rId12"/>
    <p:sldId id="368" r:id="rId13"/>
    <p:sldId id="376" r:id="rId14"/>
    <p:sldId id="373" r:id="rId15"/>
    <p:sldId id="374" r:id="rId16"/>
    <p:sldId id="394" r:id="rId17"/>
    <p:sldId id="338" r:id="rId18"/>
    <p:sldId id="343" r:id="rId19"/>
    <p:sldId id="339" r:id="rId20"/>
    <p:sldId id="340" r:id="rId21"/>
    <p:sldId id="341" r:id="rId22"/>
    <p:sldId id="342" r:id="rId23"/>
    <p:sldId id="348" r:id="rId24"/>
    <p:sldId id="377" r:id="rId25"/>
    <p:sldId id="385" r:id="rId26"/>
    <p:sldId id="349" r:id="rId27"/>
    <p:sldId id="383" r:id="rId28"/>
    <p:sldId id="350" r:id="rId29"/>
    <p:sldId id="351" r:id="rId30"/>
    <p:sldId id="397" r:id="rId31"/>
    <p:sldId id="366" r:id="rId32"/>
    <p:sldId id="352" r:id="rId33"/>
    <p:sldId id="353" r:id="rId34"/>
    <p:sldId id="399" r:id="rId35"/>
    <p:sldId id="356" r:id="rId36"/>
    <p:sldId id="359" r:id="rId37"/>
    <p:sldId id="360" r:id="rId38"/>
    <p:sldId id="378" r:id="rId39"/>
    <p:sldId id="38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8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Miniconference on the Mathematics of Computation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EBB4B7-A526-40EE-BC38-FD7524056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Miniconference on the Mathematics of Computation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A9514E-D80D-4AB0-83C5-54712BE6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03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Miniconference on the Mathematics of Computation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0D4C7-3555-48DB-81DE-6D73345128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C0927-E453-4E64-BD4E-66A410B3B2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6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807D-31B5-4EAA-9439-83E23105A084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59F8-48F8-4955-A1BB-EF225B40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0E8F9-28DB-483A-B51C-6161A45E56DE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9D07-F487-4059-9E96-12348051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CC9A-A800-4593-AF63-E278A5860F6C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45F9-0F58-41C2-A566-D2A9767D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B247-F610-4CC9-BCF9-28D0A516D2A9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E7FDD-0FB8-4337-8E50-3B1182CE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63DA-97F2-4242-B552-1EA63A22C326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9CFE-A3F3-4015-95CC-F25093F7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2523-D31C-4E05-8BC7-529D108CBBF7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A65C-CE72-4C6B-AC34-4337C99A6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C14A-849C-4411-8740-2D37DDF92DD4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CDBF-1D42-40C0-850D-F838C2CBD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BF9BD-5615-4A52-9343-033D739A6F14}" type="datetime1">
              <a:rPr lang="en-US" smtClean="0"/>
              <a:t>8/31/2018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552F-816A-4A71-9F3D-66209CB62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E8F7-63F7-4305-9205-019FD293954C}" type="datetime1">
              <a:rPr lang="en-US" smtClean="0"/>
              <a:t>8/31/2018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8C34-60FE-484D-8027-5F0F284B9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C641-908B-466F-91A2-F3C9C7215911}" type="datetime1">
              <a:rPr lang="en-US" smtClean="0"/>
              <a:t>8/31/2018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6EFC-0089-413B-B032-33DDA4452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1EF5-0F9B-4208-A85F-986D20338319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2BA9-4995-4530-B413-3B21F482B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B58F-17B7-4EA1-9D9F-2E51CAE02DE5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D5120-1C97-4ABD-BC0E-E54C0A640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CC95EE2-84C8-4A80-8355-835B9EAF1CCD}" type="datetime1">
              <a:rPr lang="en-US" smtClean="0"/>
              <a:t>8/31/2018</a:t>
            </a:fld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9C5412-B45C-4816-9A96-1849A0A8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weetwheel.com/AJCan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2/24/Tree_graph.sv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ustria.phys.nd.edu/netwiki/index.php/Image:DiameterExample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73238"/>
            <a:ext cx="8339138" cy="2211387"/>
          </a:xfrm>
        </p:spPr>
        <p:txBody>
          <a:bodyPr/>
          <a:lstStyle/>
          <a:p>
            <a:pPr eaLnBrk="1" hangingPunct="1"/>
            <a:br>
              <a:rPr lang="en-US" dirty="0"/>
            </a:br>
            <a:r>
              <a:rPr lang="en-US" sz="3200" b="1" dirty="0"/>
              <a:t>Discrete Mathematics and its Applications</a:t>
            </a:r>
            <a:br>
              <a:rPr lang="en-US" sz="4000" dirty="0"/>
            </a:br>
            <a:r>
              <a:rPr lang="en-US" dirty="0"/>
              <a:t>Lecture 1 – Graph Theory</a:t>
            </a:r>
            <a:endParaRPr lang="en-US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92600"/>
            <a:ext cx="4152900" cy="116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0099"/>
                </a:solidFill>
              </a:rPr>
              <a:t>Dr. Anthony Bonato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Ryerson University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7175" y="504825"/>
            <a:ext cx="5581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AM8002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On-line Social Networks (OSNs)</a:t>
            </a:r>
            <a:br>
              <a:rPr lang="en-US"/>
            </a:br>
            <a:r>
              <a:rPr lang="en-US"/>
              <a:t>Facebook, Twitter, LinkedIn…</a:t>
            </a:r>
          </a:p>
        </p:txBody>
      </p:sp>
      <p:pic>
        <p:nvPicPr>
          <p:cNvPr id="16389" name="Picture 7" descr="TweetWheel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1616075"/>
            <a:ext cx="62261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erdo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networks: </a:t>
            </a:r>
            <a:r>
              <a:rPr lang="en-US">
                <a:solidFill>
                  <a:srgbClr val="FF0000"/>
                </a:solidFill>
              </a:rPr>
              <a:t>proteomics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99"/>
                </a:solidFill>
              </a:rPr>
              <a:t>nodes</a:t>
            </a:r>
            <a:r>
              <a:rPr lang="en-US"/>
              <a:t>: proteins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>
                <a:solidFill>
                  <a:srgbClr val="000099"/>
                </a:solidFill>
              </a:rPr>
              <a:t>edges</a:t>
            </a:r>
            <a:r>
              <a:rPr lang="en-US"/>
              <a:t>: </a:t>
            </a:r>
          </a:p>
          <a:p>
            <a:pPr>
              <a:buFontTx/>
              <a:buNone/>
            </a:pPr>
            <a:r>
              <a:rPr lang="en-US"/>
              <a:t>biochemical interactions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106863" y="5210175"/>
            <a:ext cx="5080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8440" name="Picture 6" descr="PPI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6988175" y="5018088"/>
            <a:ext cx="198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Yeast: </a:t>
            </a:r>
          </a:p>
          <a:p>
            <a:r>
              <a:rPr lang="en-US" sz="2400">
                <a:solidFill>
                  <a:srgbClr val="FFFF00"/>
                </a:solidFill>
              </a:rPr>
              <a:t>2401 nodes</a:t>
            </a:r>
          </a:p>
          <a:p>
            <a:r>
              <a:rPr lang="en-US" sz="2400">
                <a:solidFill>
                  <a:srgbClr val="FFFF00"/>
                </a:solidFill>
              </a:rPr>
              <a:t>11000 edges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networks</a:t>
            </a:r>
            <a:endParaRPr lang="en-GB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graph, OSNs, and protein interaction networks are examples of </a:t>
            </a:r>
            <a:r>
              <a:rPr lang="en-US" dirty="0">
                <a:solidFill>
                  <a:srgbClr val="FF0000"/>
                </a:solidFill>
              </a:rPr>
              <a:t>complex networks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scale</a:t>
            </a:r>
          </a:p>
          <a:p>
            <a:pPr lvl="1"/>
            <a:r>
              <a:rPr lang="en-US" dirty="0"/>
              <a:t>small world property</a:t>
            </a:r>
          </a:p>
          <a:p>
            <a:pPr lvl="1"/>
            <a:r>
              <a:rPr lang="en-US" dirty="0"/>
              <a:t>power law degree distributions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46063"/>
            <a:ext cx="8229600" cy="1143000"/>
          </a:xfrm>
        </p:spPr>
        <p:txBody>
          <a:bodyPr/>
          <a:lstStyle/>
          <a:p>
            <a:r>
              <a:rPr lang="en-US"/>
              <a:t>Degrees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363" y="1338263"/>
            <a:ext cx="7956550" cy="4714875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degree</a:t>
            </a:r>
            <a:r>
              <a:rPr lang="en-US" sz="2800" dirty="0"/>
              <a:t> of a node x, written</a:t>
            </a:r>
          </a:p>
          <a:p>
            <a:pPr algn="ctr">
              <a:buFontTx/>
              <a:buNone/>
            </a:pPr>
            <a:r>
              <a:rPr lang="en-US" sz="2800" dirty="0"/>
              <a:t>deg(x)</a:t>
            </a:r>
          </a:p>
          <a:p>
            <a:pPr>
              <a:buFontTx/>
              <a:buNone/>
            </a:pPr>
            <a:r>
              <a:rPr lang="en-US" sz="2800" dirty="0"/>
              <a:t>is the number of edges incident with </a:t>
            </a:r>
            <a:r>
              <a:rPr lang="en-US" sz="2800" i="1" dirty="0"/>
              <a:t>x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Theorem 1.1 - First Theorem of Graph Theory: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99"/>
              </a:solidFill>
            </a:endParaRPr>
          </a:p>
        </p:txBody>
      </p:sp>
      <p:graphicFrame>
        <p:nvGraphicFramePr>
          <p:cNvPr id="44544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98763" y="4000500"/>
          <a:ext cx="369411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358640" imgH="355320" progId="Equation.3">
                  <p:embed/>
                </p:oleObj>
              </mc:Choice>
              <mc:Fallback>
                <p:oleObj name="Equation" r:id="rId3" imgW="1358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000500"/>
                        <a:ext cx="3694112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54050" y="1090613"/>
            <a:ext cx="7737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Corollary 1.2: In every graph, there are an even number of odd degree nodes.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68338" y="2452688"/>
            <a:ext cx="7548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dirty="0"/>
              <a:t> for example, there is no order 19 graph</a:t>
            </a:r>
          </a:p>
          <a:p>
            <a:pPr>
              <a:spcBef>
                <a:spcPts val="0"/>
              </a:spcBef>
            </a:pPr>
            <a:r>
              <a:rPr lang="en-US" dirty="0"/>
              <a:t>where each vertex has order 9 (i.e. </a:t>
            </a:r>
            <a:r>
              <a:rPr lang="en-US" dirty="0">
                <a:solidFill>
                  <a:srgbClr val="C00000"/>
                </a:solidFill>
              </a:rPr>
              <a:t>9-regular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2A49-B8F7-4908-A0D9-3B96E81D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C311-DB02-469B-87EF-64C27CCDE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1.3 Show that a graph cannot have each vertex of different degree.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(Hint: proof by contradiction!)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Subgraphs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let G be a graph, and S a subset of V(G)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subgraph induced by S in G</a:t>
            </a:r>
            <a:r>
              <a:rPr lang="en-US" dirty="0"/>
              <a:t> has vertices S, and edges those of G with both endpoints in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written &lt;S&gt;</a:t>
            </a:r>
            <a:r>
              <a:rPr lang="en-US" baseline="-25000" dirty="0"/>
              <a:t>G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subgraph</a:t>
            </a:r>
            <a:r>
              <a:rPr lang="en-US" dirty="0"/>
              <a:t> is a subset of the vertices and edges of 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spanning subgraph</a:t>
            </a:r>
            <a:r>
              <a:rPr lang="en-US" dirty="0"/>
              <a:t> is a subgraph H with V(H)=V(G)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pet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1163638"/>
            <a:ext cx="4267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7"/>
          <p:cNvSpPr>
            <a:spLocks noChangeArrowheads="1"/>
          </p:cNvSpPr>
          <p:nvPr/>
        </p:nvSpPr>
        <p:spPr bwMode="auto">
          <a:xfrm rot="-1390279">
            <a:off x="674688" y="2090738"/>
            <a:ext cx="2454275" cy="3400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6240463" y="2598738"/>
            <a:ext cx="203200" cy="217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6443663" y="2684463"/>
            <a:ext cx="523875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6964363" y="2625725"/>
            <a:ext cx="203200" cy="217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Oval 11"/>
          <p:cNvSpPr>
            <a:spLocks noChangeArrowheads="1"/>
          </p:cNvSpPr>
          <p:nvPr/>
        </p:nvSpPr>
        <p:spPr bwMode="auto">
          <a:xfrm>
            <a:off x="6935788" y="4279900"/>
            <a:ext cx="203200" cy="217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6367463" y="2806700"/>
            <a:ext cx="623887" cy="148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Oval 13"/>
          <p:cNvSpPr>
            <a:spLocks noChangeArrowheads="1"/>
          </p:cNvSpPr>
          <p:nvPr/>
        </p:nvSpPr>
        <p:spPr bwMode="auto">
          <a:xfrm>
            <a:off x="7354888" y="3829050"/>
            <a:ext cx="203200" cy="217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 flipV="1">
            <a:off x="7115175" y="4019550"/>
            <a:ext cx="2762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850900" y="5160963"/>
            <a:ext cx="455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6315075" y="4678363"/>
            <a:ext cx="113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&lt;S&gt;</a:t>
            </a:r>
            <a:r>
              <a:rPr lang="en-US" baseline="-25000"/>
              <a:t>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pet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75" y="989013"/>
            <a:ext cx="4267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3338513" y="4137025"/>
            <a:ext cx="581025" cy="812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4005263" y="2887663"/>
            <a:ext cx="1684337" cy="1235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V="1">
            <a:off x="5748338" y="2613025"/>
            <a:ext cx="827087" cy="260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H="1">
            <a:off x="3643313" y="2844800"/>
            <a:ext cx="1973262" cy="14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H="1">
            <a:off x="5878513" y="2700338"/>
            <a:ext cx="725487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 flipV="1">
            <a:off x="5370513" y="4267200"/>
            <a:ext cx="449262" cy="595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H="1" flipV="1">
            <a:off x="2684463" y="2582863"/>
            <a:ext cx="741362" cy="247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 flipV="1">
            <a:off x="2728913" y="1146175"/>
            <a:ext cx="1828800" cy="1350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4630738" y="1219200"/>
            <a:ext cx="0" cy="754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2228850" y="5219700"/>
            <a:ext cx="5053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spanning subgraph (tree)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0931-B891-46C8-B597-62E5BC99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3C5C-25E6-4602-9786-1A9B5264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goal of this course is to offer a meaningful, rigorous, and rewarding experience to every student; you will build that rich experience by devoting your strongest available effort to the class.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/>
              <a:t>You will be challenged and supported.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/>
              <a:t>Please be prepared to take an active, patient, and generous role in your own learning and that of your classmates. (c/o Federico </a:t>
            </a:r>
            <a:r>
              <a:rPr lang="en-US" sz="2800" dirty="0" err="1"/>
              <a:t>Ardila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1152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Isomorphisms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67638" cy="4162425"/>
          </a:xfrm>
        </p:spPr>
        <p:txBody>
          <a:bodyPr/>
          <a:lstStyle/>
          <a:p>
            <a:pPr eaLnBrk="1" hangingPunct="1"/>
            <a:r>
              <a:rPr lang="en-US" sz="2400" dirty="0"/>
              <a:t>let G and H be graphs, and let f: V(G)→V(H) be a function</a:t>
            </a:r>
          </a:p>
          <a:p>
            <a:pPr eaLnBrk="1" hangingPunct="1"/>
            <a:r>
              <a:rPr lang="en-US" sz="2400" dirty="0"/>
              <a:t>f is a </a:t>
            </a:r>
            <a:r>
              <a:rPr lang="en-US" sz="2400" dirty="0">
                <a:solidFill>
                  <a:srgbClr val="FF0000"/>
                </a:solidFill>
              </a:rPr>
              <a:t>homomorphism</a:t>
            </a:r>
            <a:r>
              <a:rPr lang="en-US" sz="2400" dirty="0"/>
              <a:t> if whenever xy is an edge in G, then f(x)f(y) is an edge in H;</a:t>
            </a:r>
          </a:p>
          <a:p>
            <a:pPr lvl="1" eaLnBrk="1" hangingPunct="1"/>
            <a:r>
              <a:rPr lang="en-US" sz="2000" dirty="0"/>
              <a:t>write: G → H</a:t>
            </a:r>
          </a:p>
          <a:p>
            <a:pPr eaLnBrk="1" hangingPunct="1"/>
            <a:r>
              <a:rPr lang="en-US" sz="2400" dirty="0"/>
              <a:t>f is an </a:t>
            </a:r>
            <a:r>
              <a:rPr lang="en-US" sz="2400" dirty="0">
                <a:solidFill>
                  <a:srgbClr val="FF0000"/>
                </a:solidFill>
              </a:rPr>
              <a:t>embedding</a:t>
            </a:r>
            <a:r>
              <a:rPr lang="en-US" sz="2400" dirty="0"/>
              <a:t> if it is injective, and xy is an edge in G iff f(x)f(y) is an edge in H</a:t>
            </a:r>
          </a:p>
          <a:p>
            <a:pPr lvl="1" eaLnBrk="1" hangingPunct="1"/>
            <a:r>
              <a:rPr lang="en-US" sz="2000" dirty="0"/>
              <a:t>write: G ≤ H</a:t>
            </a:r>
          </a:p>
          <a:p>
            <a:pPr eaLnBrk="1" hangingPunct="1"/>
            <a:r>
              <a:rPr lang="en-US" sz="2400" dirty="0"/>
              <a:t>f is an </a:t>
            </a:r>
            <a:r>
              <a:rPr lang="en-US" sz="2400" dirty="0">
                <a:solidFill>
                  <a:srgbClr val="FF0000"/>
                </a:solidFill>
              </a:rPr>
              <a:t>isomorphism</a:t>
            </a:r>
            <a:r>
              <a:rPr lang="en-US" sz="2400" dirty="0"/>
              <a:t> iff it is a </a:t>
            </a:r>
            <a:r>
              <a:rPr lang="en-US" sz="2400" dirty="0" err="1"/>
              <a:t>surjective</a:t>
            </a:r>
            <a:r>
              <a:rPr lang="en-US" sz="2400" dirty="0"/>
              <a:t> embedding</a:t>
            </a:r>
          </a:p>
          <a:p>
            <a:pPr lvl="1" eaLnBrk="1" hangingPunct="1"/>
            <a:r>
              <a:rPr lang="en-US" sz="2000" dirty="0"/>
              <a:t>Write:</a:t>
            </a:r>
          </a:p>
          <a:p>
            <a:pPr eaLnBrk="1" hangingPunct="1"/>
            <a:r>
              <a:rPr lang="en-US" sz="2400" dirty="0"/>
              <a:t>NOTE: isomorphic graphs are viewed as the “same”</a:t>
            </a:r>
            <a:endParaRPr lang="el-GR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2416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80079" y="5158468"/>
          <a:ext cx="877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444240" imgH="177480" progId="Equation.3">
                  <p:embed/>
                </p:oleObj>
              </mc:Choice>
              <mc:Fallback>
                <p:oleObj name="Equation" r:id="rId3" imgW="4442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079" y="5158468"/>
                        <a:ext cx="87788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1iso"/>
          <p:cNvPicPr>
            <a:picLocks noChangeAspect="1" noChangeArrowheads="1"/>
          </p:cNvPicPr>
          <p:nvPr/>
        </p:nvPicPr>
        <p:blipFill>
          <a:blip r:embed="rId2" cstate="print"/>
          <a:srcRect r="32422" b="71582"/>
          <a:stretch>
            <a:fillRect/>
          </a:stretch>
        </p:blipFill>
        <p:spPr bwMode="auto">
          <a:xfrm>
            <a:off x="261938" y="317500"/>
            <a:ext cx="84613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873375" y="5616575"/>
            <a:ext cx="349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isomorphic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1335088" y="1190625"/>
            <a:ext cx="2714625" cy="2554288"/>
          </a:xfrm>
          <a:prstGeom prst="hexagon">
            <a:avLst>
              <a:gd name="adj" fmla="val 26569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4948238" y="1146175"/>
            <a:ext cx="2714625" cy="2554288"/>
          </a:xfrm>
          <a:prstGeom prst="hexagon">
            <a:avLst>
              <a:gd name="adj" fmla="val 26569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032000" y="1190625"/>
            <a:ext cx="203200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661025" y="1146175"/>
            <a:ext cx="1263650" cy="255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1885950" y="3598863"/>
            <a:ext cx="203200" cy="217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1246188" y="2378075"/>
            <a:ext cx="203200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1984375" y="1100138"/>
            <a:ext cx="203200" cy="217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3232150" y="1068388"/>
            <a:ext cx="203200" cy="217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3257550" y="3606800"/>
            <a:ext cx="203200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3933825" y="2351088"/>
            <a:ext cx="203200" cy="217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4862513" y="2308225"/>
            <a:ext cx="203200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513388" y="3611563"/>
            <a:ext cx="203200" cy="217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6789738" y="3565525"/>
            <a:ext cx="203200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7513638" y="2316163"/>
            <a:ext cx="203200" cy="217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5551488" y="1050925"/>
            <a:ext cx="203200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869113" y="1050925"/>
            <a:ext cx="203200" cy="217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2306638" y="4919663"/>
            <a:ext cx="4716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non-isomorphic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Special graphs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484313"/>
            <a:ext cx="5667829" cy="46418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dirty="0">
                <a:solidFill>
                  <a:srgbClr val="FF0000"/>
                </a:solidFill>
              </a:rPr>
              <a:t>cliques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complete graphs</a:t>
            </a:r>
            <a:r>
              <a:rPr lang="en-US" sz="2800" dirty="0"/>
              <a:t>): K</a:t>
            </a:r>
            <a:r>
              <a:rPr lang="en-US" sz="2800" baseline="-25000" dirty="0"/>
              <a:t>n</a:t>
            </a:r>
          </a:p>
          <a:p>
            <a:pPr lvl="1" eaLnBrk="1" hangingPunct="1"/>
            <a:r>
              <a:rPr lang="en-US" sz="2400" dirty="0"/>
              <a:t>n nodes</a:t>
            </a:r>
          </a:p>
          <a:p>
            <a:pPr lvl="1" eaLnBrk="1" hangingPunct="1"/>
            <a:r>
              <a:rPr lang="en-US" sz="2400" dirty="0"/>
              <a:t>all distinct nodes are joined</a:t>
            </a:r>
          </a:p>
          <a:p>
            <a:pPr eaLnBrk="1" hangingPunct="1"/>
            <a:endParaRPr lang="en-US" sz="2800" dirty="0"/>
          </a:p>
          <a:p>
            <a:pPr eaLnBrk="1" hangingPunct="1">
              <a:buClr>
                <a:schemeClr val="tx1"/>
              </a:buClr>
            </a:pPr>
            <a:r>
              <a:rPr lang="en-US" sz="2800" dirty="0" err="1">
                <a:solidFill>
                  <a:srgbClr val="FF0000"/>
                </a:solidFill>
              </a:rPr>
              <a:t>cocliques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independent sets</a:t>
            </a:r>
            <a:r>
              <a:rPr lang="en-US" sz="2800" dirty="0"/>
              <a:t>): K</a:t>
            </a:r>
            <a:r>
              <a:rPr lang="en-US" sz="2800" baseline="-25000" dirty="0"/>
              <a:t>n</a:t>
            </a:r>
            <a:endParaRPr lang="en-US" sz="2800" dirty="0"/>
          </a:p>
          <a:p>
            <a:pPr lvl="1" eaLnBrk="1" hangingPunct="1"/>
            <a:r>
              <a:rPr lang="en-US" sz="2400" dirty="0"/>
              <a:t>n nodes</a:t>
            </a:r>
          </a:p>
          <a:p>
            <a:pPr lvl="1" eaLnBrk="1" hangingPunct="1"/>
            <a:r>
              <a:rPr lang="en-US" sz="2400" dirty="0"/>
              <a:t>no edges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complement</a:t>
            </a:r>
            <a:r>
              <a:rPr lang="en-US" sz="2400" dirty="0"/>
              <a:t> of a clique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   (will define later)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6691313" y="454342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6545263" y="5078413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7588250" y="515302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1914" name="Oval 10"/>
          <p:cNvSpPr>
            <a:spLocks noChangeArrowheads="1"/>
          </p:cNvSpPr>
          <p:nvPr/>
        </p:nvSpPr>
        <p:spPr bwMode="auto">
          <a:xfrm>
            <a:off x="6240463" y="5573713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1925" name="Oval 21"/>
          <p:cNvSpPr>
            <a:spLocks noChangeArrowheads="1"/>
          </p:cNvSpPr>
          <p:nvPr/>
        </p:nvSpPr>
        <p:spPr bwMode="auto">
          <a:xfrm>
            <a:off x="7240588" y="5614988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51926" name="Oval 22"/>
          <p:cNvSpPr>
            <a:spLocks noChangeArrowheads="1"/>
          </p:cNvSpPr>
          <p:nvPr/>
        </p:nvSpPr>
        <p:spPr bwMode="auto">
          <a:xfrm>
            <a:off x="7340600" y="472757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108" name="Oval 23"/>
          <p:cNvSpPr>
            <a:spLocks noChangeArrowheads="1"/>
          </p:cNvSpPr>
          <p:nvPr/>
        </p:nvSpPr>
        <p:spPr bwMode="auto">
          <a:xfrm>
            <a:off x="7908925" y="200342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Oval 24"/>
          <p:cNvSpPr>
            <a:spLocks noChangeArrowheads="1"/>
          </p:cNvSpPr>
          <p:nvPr/>
        </p:nvSpPr>
        <p:spPr bwMode="auto">
          <a:xfrm>
            <a:off x="6977063" y="201612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Oval 25"/>
          <p:cNvSpPr>
            <a:spLocks noChangeArrowheads="1"/>
          </p:cNvSpPr>
          <p:nvPr/>
        </p:nvSpPr>
        <p:spPr bwMode="auto">
          <a:xfrm>
            <a:off x="7920038" y="272732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Oval 26"/>
          <p:cNvSpPr>
            <a:spLocks noChangeArrowheads="1"/>
          </p:cNvSpPr>
          <p:nvPr/>
        </p:nvSpPr>
        <p:spPr bwMode="auto">
          <a:xfrm>
            <a:off x="6978650" y="2741613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27"/>
          <p:cNvSpPr>
            <a:spLocks noChangeShapeType="1"/>
          </p:cNvSpPr>
          <p:nvPr/>
        </p:nvSpPr>
        <p:spPr bwMode="auto">
          <a:xfrm flipV="1">
            <a:off x="7053263" y="2074863"/>
            <a:ext cx="944562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3" name="Line 28"/>
          <p:cNvSpPr>
            <a:spLocks noChangeShapeType="1"/>
          </p:cNvSpPr>
          <p:nvPr/>
        </p:nvSpPr>
        <p:spPr bwMode="auto">
          <a:xfrm>
            <a:off x="7053263" y="2060575"/>
            <a:ext cx="958850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4" name="Line 29"/>
          <p:cNvSpPr>
            <a:spLocks noChangeShapeType="1"/>
          </p:cNvSpPr>
          <p:nvPr/>
        </p:nvSpPr>
        <p:spPr bwMode="auto">
          <a:xfrm>
            <a:off x="7062788" y="2060575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5" name="Line 30"/>
          <p:cNvSpPr>
            <a:spLocks noChangeShapeType="1"/>
          </p:cNvSpPr>
          <p:nvPr/>
        </p:nvSpPr>
        <p:spPr bwMode="auto">
          <a:xfrm>
            <a:off x="7996238" y="2085975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6" name="Line 31"/>
          <p:cNvSpPr>
            <a:spLocks noChangeShapeType="1"/>
          </p:cNvSpPr>
          <p:nvPr/>
        </p:nvSpPr>
        <p:spPr bwMode="auto">
          <a:xfrm>
            <a:off x="7067550" y="2828925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7" name="Line 32"/>
          <p:cNvSpPr>
            <a:spLocks noChangeShapeType="1"/>
          </p:cNvSpPr>
          <p:nvPr/>
        </p:nvSpPr>
        <p:spPr bwMode="auto">
          <a:xfrm>
            <a:off x="7072313" y="2090738"/>
            <a:ext cx="966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638800" y="3438525"/>
            <a:ext cx="271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  <p:bldP spid="251912" grpId="0" animBg="1"/>
      <p:bldP spid="251913" grpId="0" animBg="1"/>
      <p:bldP spid="251914" grpId="0" animBg="1"/>
      <p:bldP spid="251925" grpId="0" animBg="1"/>
      <p:bldP spid="2519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951538" y="1320800"/>
            <a:ext cx="71120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>
            <a:off x="5675313" y="4411663"/>
            <a:ext cx="211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860370" y="1217160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6569075" y="1230313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6551613" y="204152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5883275" y="2038350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3962" name="Oval 10"/>
          <p:cNvSpPr>
            <a:spLocks noChangeArrowheads="1"/>
          </p:cNvSpPr>
          <p:nvPr/>
        </p:nvSpPr>
        <p:spPr bwMode="auto">
          <a:xfrm>
            <a:off x="5584825" y="4322763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3963" name="Oval 11"/>
          <p:cNvSpPr>
            <a:spLocks noChangeArrowheads="1"/>
          </p:cNvSpPr>
          <p:nvPr/>
        </p:nvSpPr>
        <p:spPr bwMode="auto">
          <a:xfrm>
            <a:off x="6308725" y="4335463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3964" name="Oval 12"/>
          <p:cNvSpPr>
            <a:spLocks noChangeArrowheads="1"/>
          </p:cNvSpPr>
          <p:nvPr/>
        </p:nvSpPr>
        <p:spPr bwMode="auto">
          <a:xfrm>
            <a:off x="6973888" y="4333875"/>
            <a:ext cx="174625" cy="173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3965" name="Oval 13"/>
          <p:cNvSpPr>
            <a:spLocks noChangeArrowheads="1"/>
          </p:cNvSpPr>
          <p:nvPr/>
        </p:nvSpPr>
        <p:spPr bwMode="auto">
          <a:xfrm>
            <a:off x="7697788" y="4332288"/>
            <a:ext cx="174625" cy="173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522288" y="841375"/>
            <a:ext cx="458628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cycles</a:t>
            </a:r>
            <a:r>
              <a:rPr lang="en-US" dirty="0"/>
              <a:t> C</a:t>
            </a:r>
            <a:r>
              <a:rPr lang="en-US" baseline="-25000" dirty="0"/>
              <a:t>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-n nodes on a circle</a:t>
            </a:r>
          </a:p>
          <a:p>
            <a:pPr lvl="1">
              <a:spcBef>
                <a:spcPct val="50000"/>
              </a:spcBef>
            </a:pPr>
            <a:endParaRPr lang="en-US" dirty="0"/>
          </a:p>
          <a:p>
            <a:pPr lvl="1"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paths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lvl="1">
              <a:spcBef>
                <a:spcPct val="50000"/>
              </a:spcBef>
            </a:pPr>
            <a:r>
              <a:rPr lang="en-US" dirty="0"/>
              <a:t>-n nodes on a line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length</a:t>
            </a:r>
            <a:r>
              <a:rPr lang="en-US" dirty="0"/>
              <a:t> is n-1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nimBg="1"/>
      <p:bldP spid="253962" grpId="0" animBg="1"/>
      <p:bldP spid="253963" grpId="0" animBg="1"/>
      <p:bldP spid="253964" grpId="0" animBg="1"/>
      <p:bldP spid="2539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bipartite cliques </a:t>
            </a:r>
            <a:r>
              <a:rPr lang="en-US" dirty="0"/>
              <a:t>(bicliques, complete bipartite graphs)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i,j</a:t>
            </a:r>
            <a:r>
              <a:rPr lang="en-US" dirty="0"/>
              <a:t>:  a set X of vertices of cardinality i, and one Y of cardinality j, such that all edges are present between X and Y, and these are the only edges</a:t>
            </a:r>
            <a:endParaRPr lang="en-GB" dirty="0"/>
          </a:p>
        </p:txBody>
      </p:sp>
      <p:pic>
        <p:nvPicPr>
          <p:cNvPr id="61442" name="Picture 2" descr="http://www.cs.ucsb.edu/~pconrad/cs40/images/ch09_jpeg/09_2_09.jpg"/>
          <p:cNvPicPr>
            <a:picLocks noChangeAspect="1" noChangeArrowheads="1"/>
          </p:cNvPicPr>
          <p:nvPr/>
        </p:nvPicPr>
        <p:blipFill>
          <a:blip r:embed="rId2" cstate="print"/>
          <a:srcRect t="4706"/>
          <a:stretch>
            <a:fillRect/>
          </a:stretch>
        </p:blipFill>
        <p:spPr bwMode="auto">
          <a:xfrm>
            <a:off x="4582432" y="4455887"/>
            <a:ext cx="3806825" cy="168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522288" y="841375"/>
            <a:ext cx="7867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hypercubes</a:t>
            </a:r>
            <a:r>
              <a:rPr lang="en-US"/>
              <a:t> Q</a:t>
            </a:r>
            <a:r>
              <a:rPr lang="en-US" baseline="-25000"/>
              <a:t>n</a:t>
            </a:r>
          </a:p>
          <a:p>
            <a:pPr lvl="1">
              <a:spcBef>
                <a:spcPct val="50000"/>
              </a:spcBef>
            </a:pPr>
            <a:r>
              <a:rPr lang="en-US"/>
              <a:t>-</a:t>
            </a:r>
            <a:r>
              <a:rPr lang="en-US" sz="2800"/>
              <a:t>vertices are n-bit binary strings; two strings adjacent if they differ in exactly one bit</a:t>
            </a:r>
          </a:p>
        </p:txBody>
      </p:sp>
      <p:pic>
        <p:nvPicPr>
          <p:cNvPr id="27653" name="Picture 15" descr="http://mathworld.wolfram.com/images/eps-gif/HypercubeGraphs_1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2692400"/>
            <a:ext cx="60356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Petersen graph</a:t>
            </a:r>
            <a:endParaRPr lang="en-GB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7" name="Picture 4" descr="pet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13" y="1673225"/>
            <a:ext cx="3865562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Connected graphs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 graph is </a:t>
            </a:r>
            <a:r>
              <a:rPr lang="en-US" dirty="0">
                <a:solidFill>
                  <a:srgbClr val="FF0000"/>
                </a:solidFill>
              </a:rPr>
              <a:t>connected</a:t>
            </a:r>
            <a:r>
              <a:rPr lang="en-US" dirty="0"/>
              <a:t> if every pair of distinct vertices is joined by at least one path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otherwise, a graph is </a:t>
            </a:r>
            <a:r>
              <a:rPr lang="en-US" dirty="0">
                <a:solidFill>
                  <a:srgbClr val="FF0000"/>
                </a:solidFill>
              </a:rPr>
              <a:t>disconnected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connected components</a:t>
            </a:r>
            <a:r>
              <a:rPr lang="en-US" dirty="0"/>
              <a:t>: maximal (with respect to inclusion) connected induced subgraphs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DisconnectedGraphs"/>
          <p:cNvPicPr>
            <a:picLocks noChangeAspect="1" noChangeArrowheads="1"/>
          </p:cNvPicPr>
          <p:nvPr/>
        </p:nvPicPr>
        <p:blipFill>
          <a:blip r:embed="rId2" cstate="print"/>
          <a:srcRect l="36838" t="46680"/>
          <a:stretch>
            <a:fillRect/>
          </a:stretch>
        </p:blipFill>
        <p:spPr bwMode="auto">
          <a:xfrm>
            <a:off x="1944688" y="2365375"/>
            <a:ext cx="51371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Examples of connected components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Graph theory in the era of Big Data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>
                <a:solidFill>
                  <a:srgbClr val="000099"/>
                </a:solidFill>
              </a:rPr>
              <a:t>web graph, social networks, biological networks, internet networks</a:t>
            </a:r>
            <a:r>
              <a:rPr lang="en-US" sz="2400"/>
              <a:t>, …</a:t>
            </a:r>
          </a:p>
          <a:p>
            <a:pPr lvl="1"/>
            <a:endParaRPr lang="en-US" sz="2400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 cstate="print"/>
          <a:srcRect l="7373" t="2118" r="3932" b="2118"/>
          <a:stretch>
            <a:fillRect/>
          </a:stretch>
        </p:blipFill>
        <p:spPr bwMode="auto">
          <a:xfrm>
            <a:off x="598488" y="2659063"/>
            <a:ext cx="28067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3" cstate="print"/>
          <a:srcRect l="11810" r="11810"/>
          <a:stretch>
            <a:fillRect/>
          </a:stretch>
        </p:blipFill>
        <p:spPr bwMode="auto">
          <a:xfrm>
            <a:off x="3600450" y="4352925"/>
            <a:ext cx="22653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heswick1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788" y="1976438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http://www.visualcomplexity.com/vc/images/51_big01.jpg"/>
          <p:cNvPicPr>
            <a:picLocks noChangeAspect="1" noChangeArrowheads="1"/>
          </p:cNvPicPr>
          <p:nvPr/>
        </p:nvPicPr>
        <p:blipFill>
          <a:blip r:embed="rId5" cstate="print"/>
          <a:srcRect l="11977" r="11481"/>
          <a:stretch>
            <a:fillRect/>
          </a:stretch>
        </p:blipFill>
        <p:spPr bwMode="auto">
          <a:xfrm>
            <a:off x="6183313" y="2830513"/>
            <a:ext cx="28590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C4EE-3252-4C02-91DF-811330E6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33EF-05AA-4294-AA00-6E4354DC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1.6 What is the maximum number of components a graph of order n can have?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1.7 If each component of G has order 2, then what graph is G isomorphic to?</a:t>
            </a:r>
          </a:p>
        </p:txBody>
      </p:sp>
    </p:spTree>
    <p:extLst>
      <p:ext uri="{BB962C8B-B14F-4D97-AF65-F5344CB8AC3E}">
        <p14:creationId xmlns:p14="http://schemas.microsoft.com/office/powerpoint/2010/main" val="2024322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complements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complement</a:t>
            </a:r>
            <a:r>
              <a:rPr lang="en-US"/>
              <a:t> of a graph G, written G,</a:t>
            </a:r>
          </a:p>
          <a:p>
            <a:pPr eaLnBrk="1" hangingPunct="1">
              <a:buFontTx/>
              <a:buNone/>
            </a:pPr>
            <a:r>
              <a:rPr lang="en-US"/>
              <a:t>   has the same vertices as G, with two distinct vertices joined if and only they are </a:t>
            </a:r>
            <a:r>
              <a:rPr lang="en-US" b="1"/>
              <a:t>not joined</a:t>
            </a:r>
            <a:r>
              <a:rPr lang="en-US"/>
              <a:t> in G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>
                <a:solidFill>
                  <a:srgbClr val="000099"/>
                </a:solidFill>
              </a:rPr>
              <a:t>examples</a:t>
            </a:r>
            <a:r>
              <a:rPr lang="en-US"/>
              <a:t>:</a:t>
            </a: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7700963" y="1658938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8679" name="Picture 7" descr="http://upload.wikimedia.org/wikipedia/commons/thumb/e/e2/Complement_graph.svg/280px-Complement_graph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925" y="39306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graph is a </a:t>
            </a:r>
            <a:r>
              <a:rPr lang="en-US">
                <a:solidFill>
                  <a:srgbClr val="FF0000"/>
                </a:solidFill>
              </a:rPr>
              <a:t>tree</a:t>
            </a:r>
            <a:r>
              <a:rPr lang="en-US"/>
              <a:t> if it is connected and contains no cycles (that is, is </a:t>
            </a:r>
            <a:r>
              <a:rPr lang="en-US">
                <a:solidFill>
                  <a:srgbClr val="FF0000"/>
                </a:solidFill>
              </a:rPr>
              <a:t>acyclic</a:t>
            </a:r>
            <a:r>
              <a:rPr lang="en-US"/>
              <a:t>)</a:t>
            </a:r>
          </a:p>
        </p:txBody>
      </p:sp>
      <p:pic>
        <p:nvPicPr>
          <p:cNvPr id="32773" name="Picture 10" descr="Image:Tree graph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300" y="3078163"/>
            <a:ext cx="22542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6575" y="1146175"/>
            <a:ext cx="780891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Theorem 2.1: The following are equivalent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graph G is a tree.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graph G is connected and has size exactly   |V(G)|-1.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Every pair of vertices in G is connected by a unique path.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B257-0652-442D-BE28-C7AAB2AD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4B82-0B73-4D23-9305-7E05B427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1.8 Prove that a (finite) tree always has at least two end-vertices.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1.9 What is the tree of order n with the maximum number of leaves?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1.10 What is the tree of order n with the minimum number of leaves? </a:t>
            </a:r>
          </a:p>
        </p:txBody>
      </p:sp>
    </p:spTree>
    <p:extLst>
      <p:ext uri="{BB962C8B-B14F-4D97-AF65-F5344CB8AC3E}">
        <p14:creationId xmlns:p14="http://schemas.microsoft.com/office/powerpoint/2010/main" val="3805819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Girth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girth</a:t>
            </a:r>
            <a:r>
              <a:rPr lang="en-US" dirty="0"/>
              <a:t> of a graph G, written g(G), is the minimum order of a cycle in 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/>
              <a:t>δ</a:t>
            </a:r>
            <a:r>
              <a:rPr lang="en-US" dirty="0"/>
              <a:t>(G) is the </a:t>
            </a:r>
            <a:r>
              <a:rPr lang="en-US" dirty="0">
                <a:solidFill>
                  <a:srgbClr val="FF0000"/>
                </a:solidFill>
              </a:rPr>
              <a:t>minimum degree</a:t>
            </a:r>
            <a:r>
              <a:rPr lang="en-US" dirty="0"/>
              <a:t> of G, while</a:t>
            </a:r>
          </a:p>
          <a:p>
            <a:pPr eaLnBrk="1" hangingPunct="1">
              <a:buFontTx/>
              <a:buNone/>
            </a:pPr>
            <a:r>
              <a:rPr lang="el-GR" dirty="0"/>
              <a:t>Δ</a:t>
            </a:r>
            <a:r>
              <a:rPr lang="en-US" dirty="0"/>
              <a:t>(G) is the </a:t>
            </a:r>
            <a:r>
              <a:rPr lang="en-US" dirty="0">
                <a:solidFill>
                  <a:srgbClr val="FF0000"/>
                </a:solidFill>
              </a:rPr>
              <a:t>maximum degree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Distance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42275" cy="3379788"/>
          </a:xfrm>
        </p:spPr>
        <p:txBody>
          <a:bodyPr/>
          <a:lstStyle/>
          <a:p>
            <a:pPr eaLnBrk="1" hangingPunct="1"/>
            <a:r>
              <a:rPr lang="en-US"/>
              <a:t>d</a:t>
            </a:r>
            <a:r>
              <a:rPr lang="en-US" baseline="-25000"/>
              <a:t>G</a:t>
            </a:r>
            <a:r>
              <a:rPr lang="en-US"/>
              <a:t>(x,y) = </a:t>
            </a:r>
            <a:r>
              <a:rPr lang="en-US">
                <a:solidFill>
                  <a:srgbClr val="FF0000"/>
                </a:solidFill>
              </a:rPr>
              <a:t>distance between x and y</a:t>
            </a:r>
            <a:r>
              <a:rPr lang="en-US"/>
              <a:t>: the length of a shortest path connecting x and y (∞ otherwise)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diameter</a:t>
            </a:r>
            <a:r>
              <a:rPr lang="en-US"/>
              <a:t> of G, written </a:t>
            </a:r>
            <a:r>
              <a:rPr lang="en-US">
                <a:solidFill>
                  <a:srgbClr val="FF0000"/>
                </a:solidFill>
              </a:rPr>
              <a:t>diam(G),</a:t>
            </a:r>
            <a:r>
              <a:rPr lang="en-US"/>
              <a:t> is the maximum of d</a:t>
            </a:r>
            <a:r>
              <a:rPr lang="en-US" baseline="-25000"/>
              <a:t>G</a:t>
            </a:r>
            <a:r>
              <a:rPr lang="en-US"/>
              <a:t>(x,y) over all pairs x and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5" descr="The diameter for this graph is 3, which is the distance between nodes 4 and 5. The path that leads to this diameter is highlighted in red. Note that though a longer path could be constructed through node 1,  the diameter only takes into account the shortest path between two nodes.">
            <a:hlinkClick r:id="rId2" tooltip="The diameter for this graph is 3, which is the distance between nodes 4 and 5. The path that leads to this diameter is highlighted in red. Note that though a longer path could be constructed through node 1,  the diameter only takes into account the shortest path between two nodes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1371600"/>
            <a:ext cx="72485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Big-Oh notation</a:t>
            </a:r>
            <a:endParaRPr lang="en-GB"/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 = O(g) if                 exists and is finite</a:t>
            </a:r>
          </a:p>
          <a:p>
            <a:endParaRPr lang="en-US" dirty="0"/>
          </a:p>
          <a:p>
            <a:r>
              <a:rPr lang="en-US" dirty="0"/>
              <a:t>f = </a:t>
            </a:r>
            <a:r>
              <a:rPr lang="el-GR" dirty="0"/>
              <a:t>Ω</a:t>
            </a:r>
            <a:r>
              <a:rPr lang="en-US" dirty="0"/>
              <a:t>(g) if g = O(f). We write f = </a:t>
            </a:r>
            <a:r>
              <a:rPr lang="el-GR" dirty="0"/>
              <a:t>Θ</a:t>
            </a:r>
            <a:r>
              <a:rPr lang="en-US" dirty="0"/>
              <a:t>(g) if       f =O(g) and g = O(f).</a:t>
            </a:r>
          </a:p>
          <a:p>
            <a:endParaRPr lang="en-US" dirty="0"/>
          </a:p>
          <a:p>
            <a:r>
              <a:rPr lang="en-US" dirty="0"/>
              <a:t>f = o(g) if      </a:t>
            </a:r>
          </a:p>
          <a:p>
            <a:endParaRPr lang="en-US" dirty="0"/>
          </a:p>
          <a:p>
            <a:r>
              <a:rPr lang="en-US" dirty="0"/>
              <a:t>f ~ g if </a:t>
            </a:r>
            <a:endParaRPr lang="en-GB" dirty="0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>
            <p:extLst/>
          </p:nvPr>
        </p:nvGraphicFramePr>
        <p:xfrm>
          <a:off x="2655888" y="1509713"/>
          <a:ext cx="17129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812520" imgH="419040" progId="Equation.3">
                  <p:embed/>
                </p:oleObj>
              </mc:Choice>
              <mc:Fallback>
                <p:oleObj name="Equation" r:id="rId3" imgW="812520" imgH="419040" progId="Equation.3">
                  <p:embed/>
                  <p:pic>
                    <p:nvPicPr>
                      <p:cNvPr id="51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509713"/>
                        <a:ext cx="171291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665413" y="4251325"/>
          <a:ext cx="19526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927000" imgH="419040" progId="Equation.3">
                  <p:embed/>
                </p:oleObj>
              </mc:Choice>
              <mc:Fallback>
                <p:oleObj name="Equation" r:id="rId5" imgW="927000" imgH="419040" progId="Equation.3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4251325"/>
                        <a:ext cx="195262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11388" y="5410200"/>
          <a:ext cx="19256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914400" imgH="419040" progId="Equation.3">
                  <p:embed/>
                </p:oleObj>
              </mc:Choice>
              <mc:Fallback>
                <p:oleObj name="Equation" r:id="rId7" imgW="914400" imgH="419040" progId="Equation.3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410200"/>
                        <a:ext cx="1925637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inequalities</a:t>
            </a:r>
            <a:endParaRPr lang="en-GB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is a real number, then 1+x ≤ e</a:t>
            </a:r>
            <a:r>
              <a:rPr lang="en-US" baseline="30000" dirty="0"/>
              <a:t>x</a:t>
            </a:r>
            <a:r>
              <a:rPr lang="en-US" dirty="0"/>
              <a:t>.</a:t>
            </a:r>
          </a:p>
          <a:p>
            <a:r>
              <a:rPr lang="en-US" dirty="0"/>
              <a:t>If 4 ≤ m ≤ n,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x  = o(1), then log(1+x) ~ x.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122613" y="2924175"/>
          <a:ext cx="2586037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952200" imgH="457200" progId="Equation.3">
                  <p:embed/>
                </p:oleObj>
              </mc:Choice>
              <mc:Fallback>
                <p:oleObj name="Equation" r:id="rId3" imgW="952200" imgH="4572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2924175"/>
                        <a:ext cx="2586037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714375" y="958850"/>
            <a:ext cx="4568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a graph G=(V(G),E(G))=(V,E) </a:t>
            </a:r>
          </a:p>
          <a:p>
            <a:r>
              <a:rPr lang="en-US" sz="2400"/>
              <a:t>  consists of a nonempty set  </a:t>
            </a:r>
          </a:p>
          <a:p>
            <a:r>
              <a:rPr lang="en-US" sz="2400"/>
              <a:t>  of </a:t>
            </a:r>
            <a:r>
              <a:rPr lang="en-US" sz="2400">
                <a:solidFill>
                  <a:srgbClr val="FF0000"/>
                </a:solidFill>
              </a:rPr>
              <a:t>vertices</a:t>
            </a:r>
            <a:r>
              <a:rPr lang="en-US" sz="2400"/>
              <a:t> or </a:t>
            </a:r>
            <a:r>
              <a:rPr lang="en-US" sz="2400">
                <a:solidFill>
                  <a:srgbClr val="FF0000"/>
                </a:solidFill>
              </a:rPr>
              <a:t>nodes</a:t>
            </a:r>
            <a:r>
              <a:rPr lang="en-US" sz="2400"/>
              <a:t> V, and</a:t>
            </a:r>
          </a:p>
          <a:p>
            <a:r>
              <a:rPr lang="en-US" sz="2400"/>
              <a:t>  a set of </a:t>
            </a:r>
            <a:r>
              <a:rPr lang="en-US" sz="2400">
                <a:solidFill>
                  <a:srgbClr val="FF0000"/>
                </a:solidFill>
              </a:rPr>
              <a:t>edges</a:t>
            </a:r>
            <a:r>
              <a:rPr lang="en-US" sz="2400"/>
              <a:t> E, which is</a:t>
            </a:r>
          </a:p>
          <a:p>
            <a:r>
              <a:rPr lang="en-US" sz="2400"/>
              <a:t>  a symmetric binary</a:t>
            </a:r>
          </a:p>
          <a:p>
            <a:r>
              <a:rPr lang="en-US" sz="2400"/>
              <a:t>  relation on V</a:t>
            </a:r>
            <a:endParaRPr lang="en-US"/>
          </a:p>
        </p:txBody>
      </p:sp>
      <p:pic>
        <p:nvPicPr>
          <p:cNvPr id="229379" name="Picture 3" descr="pet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113" y="728663"/>
            <a:ext cx="290353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4908550" y="3897313"/>
            <a:ext cx="1289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nodes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7542213" y="4144963"/>
            <a:ext cx="1289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 flipV="1">
            <a:off x="5586413" y="1952625"/>
            <a:ext cx="144462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 flipV="1">
            <a:off x="5730875" y="3536950"/>
            <a:ext cx="360363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 flipV="1">
            <a:off x="7054850" y="3552825"/>
            <a:ext cx="1052513" cy="519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 flipV="1">
            <a:off x="8107363" y="2660650"/>
            <a:ext cx="157162" cy="1411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733425" y="4738688"/>
            <a:ext cx="5818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in </a:t>
            </a:r>
            <a:r>
              <a:rPr lang="en-US" sz="2400">
                <a:solidFill>
                  <a:srgbClr val="FF0000"/>
                </a:solidFill>
              </a:rPr>
              <a:t>directed graphs (digraphs)</a:t>
            </a:r>
            <a:r>
              <a:rPr lang="en-US" sz="2400"/>
              <a:t> E</a:t>
            </a:r>
            <a:r>
              <a:rPr lang="en-US" sz="2400" i="1">
                <a:solidFill>
                  <a:srgbClr val="000099"/>
                </a:solidFill>
              </a:rPr>
              <a:t> </a:t>
            </a:r>
            <a:r>
              <a:rPr lang="en-US" sz="2400"/>
              <a:t>need not</a:t>
            </a:r>
          </a:p>
          <a:p>
            <a:r>
              <a:rPr lang="en-US" sz="2400"/>
              <a:t>  be symmetric</a:t>
            </a:r>
          </a:p>
        </p:txBody>
      </p:sp>
      <p:sp>
        <p:nvSpPr>
          <p:cNvPr id="229388" name="Oval 12"/>
          <p:cNvSpPr>
            <a:spLocks noChangeArrowheads="1"/>
          </p:cNvSpPr>
          <p:nvPr/>
        </p:nvSpPr>
        <p:spPr bwMode="auto">
          <a:xfrm>
            <a:off x="4498975" y="5500688"/>
            <a:ext cx="233363" cy="233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9389" name="Oval 13"/>
          <p:cNvSpPr>
            <a:spLocks noChangeArrowheads="1"/>
          </p:cNvSpPr>
          <p:nvPr/>
        </p:nvSpPr>
        <p:spPr bwMode="auto">
          <a:xfrm>
            <a:off x="5624513" y="5497513"/>
            <a:ext cx="233362" cy="233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4727575" y="56070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81" grpId="0"/>
      <p:bldP spid="229382" grpId="0"/>
      <p:bldP spid="229383" grpId="0" animBg="1"/>
      <p:bldP spid="229384" grpId="0" animBg="1"/>
      <p:bldP spid="229385" grpId="0" animBg="1"/>
      <p:bldP spid="229386" grpId="0" animBg="1"/>
      <p:bldP spid="229387" grpId="0"/>
      <p:bldP spid="229388" grpId="0" animBg="1"/>
      <p:bldP spid="229389" grpId="0" animBg="1"/>
      <p:bldP spid="2293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directed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1698625"/>
            <a:ext cx="7248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directed graph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ter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512888"/>
            <a:ext cx="290353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006975" y="1800225"/>
            <a:ext cx="32369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number of nodes: </a:t>
            </a:r>
            <a:r>
              <a:rPr lang="en-US" dirty="0">
                <a:solidFill>
                  <a:srgbClr val="FF0000"/>
                </a:solidFill>
              </a:rPr>
              <a:t>order</a:t>
            </a:r>
            <a:r>
              <a:rPr lang="en-US" dirty="0"/>
              <a:t>, |V|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number of edges: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, |E|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458D-6E98-48F1-A77B-7C980F95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825B-5106-4179-AE18-47559E98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1.1. In a graph with no loops or multiple edges of order n, what is the maximum number of possible edges?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1.2 What is an example of a graph of order n with the maximum number of edges?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8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web graph</a:t>
            </a: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95450"/>
            <a:ext cx="3686175" cy="374808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>
                <a:solidFill>
                  <a:srgbClr val="000099"/>
                </a:solidFill>
              </a:rPr>
              <a:t>nodes</a:t>
            </a:r>
            <a:r>
              <a:rPr lang="en-US"/>
              <a:t>: web pages</a:t>
            </a:r>
          </a:p>
          <a:p>
            <a:endParaRPr lang="en-US"/>
          </a:p>
          <a:p>
            <a:pPr>
              <a:buClr>
                <a:schemeClr val="tx1"/>
              </a:buClr>
            </a:pPr>
            <a:r>
              <a:rPr lang="en-US">
                <a:solidFill>
                  <a:srgbClr val="000099"/>
                </a:solidFill>
              </a:rPr>
              <a:t>edges</a:t>
            </a:r>
            <a:r>
              <a:rPr lang="en-US"/>
              <a:t>: links</a:t>
            </a:r>
          </a:p>
          <a:p>
            <a:endParaRPr lang="en-US"/>
          </a:p>
          <a:p>
            <a:r>
              <a:rPr lang="en-US"/>
              <a:t>over </a:t>
            </a:r>
            <a:r>
              <a:rPr lang="en-US">
                <a:solidFill>
                  <a:srgbClr val="FF0000"/>
                </a:solidFill>
              </a:rPr>
              <a:t>1 trillion </a:t>
            </a:r>
            <a:r>
              <a:rPr lang="en-US"/>
              <a:t>nodes, with billions of nodes added each day</a:t>
            </a:r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4343" name="Picture 3" descr="colou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692275"/>
            <a:ext cx="4891088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739775" y="973138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Ryerson</a:t>
            </a:r>
            <a:endParaRPr lang="en-GB" sz="2000"/>
          </a:p>
        </p:txBody>
      </p:sp>
      <p:sp>
        <p:nvSpPr>
          <p:cNvPr id="13" name="Oval 12"/>
          <p:cNvSpPr/>
          <p:nvPr/>
        </p:nvSpPr>
        <p:spPr>
          <a:xfrm>
            <a:off x="536575" y="434975"/>
            <a:ext cx="1509713" cy="14811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765425" y="428625"/>
            <a:ext cx="1509713" cy="14795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687888" y="1755775"/>
            <a:ext cx="1509712" cy="14811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155825" y="2895600"/>
            <a:ext cx="1509713" cy="14811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427538" y="3773488"/>
            <a:ext cx="1508125" cy="14811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6858000" y="4594225"/>
            <a:ext cx="1509713" cy="147955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6951663" y="5021263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Greenland</a:t>
            </a:r>
          </a:p>
          <a:p>
            <a:r>
              <a:rPr lang="en-US" sz="2000">
                <a:solidFill>
                  <a:srgbClr val="008000"/>
                </a:solidFill>
              </a:rPr>
              <a:t>Tourism</a:t>
            </a:r>
            <a:endParaRPr lang="en-GB" sz="200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84688" y="4295775"/>
            <a:ext cx="140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Frommer’s</a:t>
            </a:r>
            <a:endParaRPr lang="en-GB" sz="20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22513" y="3135313"/>
            <a:ext cx="1182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Four </a:t>
            </a:r>
          </a:p>
          <a:p>
            <a:r>
              <a:rPr lang="en-US" sz="2000"/>
              <a:t>Seasons</a:t>
            </a:r>
          </a:p>
          <a:p>
            <a:r>
              <a:rPr lang="en-US" sz="2000"/>
              <a:t>Hotel</a:t>
            </a:r>
            <a:endParaRPr lang="en-GB" sz="20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5538" y="2133600"/>
            <a:ext cx="1038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City of </a:t>
            </a:r>
          </a:p>
          <a:p>
            <a:r>
              <a:rPr lang="en-US" sz="2000"/>
              <a:t>Toronto</a:t>
            </a:r>
            <a:endParaRPr lang="en-GB" sz="20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74975" y="798513"/>
            <a:ext cx="111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Nuit </a:t>
            </a:r>
          </a:p>
          <a:p>
            <a:r>
              <a:rPr lang="en-US" sz="2000"/>
              <a:t>Blanche</a:t>
            </a:r>
            <a:endParaRPr lang="en-GB" sz="2000"/>
          </a:p>
        </p:txBody>
      </p:sp>
      <p:cxnSp>
        <p:nvCxnSpPr>
          <p:cNvPr id="31" name="Straight Arrow Connector 30"/>
          <p:cNvCxnSpPr>
            <a:stCxn id="13" idx="6"/>
            <a:endCxn id="14" idx="2"/>
          </p:cNvCxnSpPr>
          <p:nvPr/>
        </p:nvCxnSpPr>
        <p:spPr>
          <a:xfrm flipV="1">
            <a:off x="2046288" y="1168400"/>
            <a:ext cx="719137" cy="7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>
            <a:off x="4208463" y="1495425"/>
            <a:ext cx="700087" cy="477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598863" y="2757488"/>
            <a:ext cx="1133475" cy="536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98863" y="3962400"/>
            <a:ext cx="857250" cy="377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49938" y="4876800"/>
            <a:ext cx="1030287" cy="2174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5488" y="5283200"/>
            <a:ext cx="410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small world property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1166</Words>
  <Application>Microsoft Office PowerPoint</Application>
  <PresentationFormat>On-screen Show (4:3)</PresentationFormat>
  <Paragraphs>177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Default Design</vt:lpstr>
      <vt:lpstr>Equation</vt:lpstr>
      <vt:lpstr> Discrete Mathematics and its Applications Lecture 1 – Graph Theory</vt:lpstr>
      <vt:lpstr>Course agreement</vt:lpstr>
      <vt:lpstr>Graph theory in the era of Big Data</vt:lpstr>
      <vt:lpstr>PowerPoint Presentation</vt:lpstr>
      <vt:lpstr>A directed graph</vt:lpstr>
      <vt:lpstr>PowerPoint Presentation</vt:lpstr>
      <vt:lpstr>Exercise</vt:lpstr>
      <vt:lpstr>The web graph</vt:lpstr>
      <vt:lpstr>PowerPoint Presentation</vt:lpstr>
      <vt:lpstr>On-line Social Networks (OSNs) Facebook, Twitter, LinkedIn…</vt:lpstr>
      <vt:lpstr>PowerPoint Presentation</vt:lpstr>
      <vt:lpstr>Biological networks: proteomics</vt:lpstr>
      <vt:lpstr>Complex networks</vt:lpstr>
      <vt:lpstr>Degrees</vt:lpstr>
      <vt:lpstr>PowerPoint Presentation</vt:lpstr>
      <vt:lpstr>Exercise</vt:lpstr>
      <vt:lpstr>Subgraphs</vt:lpstr>
      <vt:lpstr>PowerPoint Presentation</vt:lpstr>
      <vt:lpstr>PowerPoint Presentation</vt:lpstr>
      <vt:lpstr>Isomorphisms</vt:lpstr>
      <vt:lpstr>PowerPoint Presentation</vt:lpstr>
      <vt:lpstr>PowerPoint Presentation</vt:lpstr>
      <vt:lpstr>Special graphs</vt:lpstr>
      <vt:lpstr>PowerPoint Presentation</vt:lpstr>
      <vt:lpstr>PowerPoint Presentation</vt:lpstr>
      <vt:lpstr>PowerPoint Presentation</vt:lpstr>
      <vt:lpstr>Petersen graph</vt:lpstr>
      <vt:lpstr>Connected graphs</vt:lpstr>
      <vt:lpstr>Examples of connected components</vt:lpstr>
      <vt:lpstr>Exercise</vt:lpstr>
      <vt:lpstr>Graph complements</vt:lpstr>
      <vt:lpstr>Trees</vt:lpstr>
      <vt:lpstr>PowerPoint Presentation</vt:lpstr>
      <vt:lpstr>Exercise</vt:lpstr>
      <vt:lpstr>Girth</vt:lpstr>
      <vt:lpstr>Distance</vt:lpstr>
      <vt:lpstr>PowerPoint Presentation</vt:lpstr>
      <vt:lpstr>Big-Oh notation</vt:lpstr>
      <vt:lpstr>Useful inequalities</vt:lpstr>
    </vt:vector>
  </TitlesOfParts>
  <Company>WLU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the web graph</dc:title>
  <dc:creator>Anthony Bonato</dc:creator>
  <cp:lastModifiedBy>Anthony Bonato</cp:lastModifiedBy>
  <cp:revision>185</cp:revision>
  <dcterms:created xsi:type="dcterms:W3CDTF">2006-06-28T03:11:31Z</dcterms:created>
  <dcterms:modified xsi:type="dcterms:W3CDTF">2018-08-31T19:38:47Z</dcterms:modified>
</cp:coreProperties>
</file>