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  <p:sldMasterId id="2147483712" r:id="rId2"/>
  </p:sldMasterIdLst>
  <p:notesMasterIdLst>
    <p:notesMasterId r:id="rId43"/>
  </p:notesMasterIdLst>
  <p:handoutMasterIdLst>
    <p:handoutMasterId r:id="rId44"/>
  </p:handoutMasterIdLst>
  <p:sldIdLst>
    <p:sldId id="520" r:id="rId3"/>
    <p:sldId id="691" r:id="rId4"/>
    <p:sldId id="689" r:id="rId5"/>
    <p:sldId id="690" r:id="rId6"/>
    <p:sldId id="668" r:id="rId7"/>
    <p:sldId id="699" r:id="rId8"/>
    <p:sldId id="666" r:id="rId9"/>
    <p:sldId id="678" r:id="rId10"/>
    <p:sldId id="658" r:id="rId11"/>
    <p:sldId id="677" r:id="rId12"/>
    <p:sldId id="670" r:id="rId13"/>
    <p:sldId id="687" r:id="rId14"/>
    <p:sldId id="679" r:id="rId15"/>
    <p:sldId id="659" r:id="rId16"/>
    <p:sldId id="680" r:id="rId17"/>
    <p:sldId id="667" r:id="rId18"/>
    <p:sldId id="681" r:id="rId19"/>
    <p:sldId id="660" r:id="rId20"/>
    <p:sldId id="682" r:id="rId21"/>
    <p:sldId id="662" r:id="rId22"/>
    <p:sldId id="671" r:id="rId23"/>
    <p:sldId id="693" r:id="rId24"/>
    <p:sldId id="683" r:id="rId25"/>
    <p:sldId id="672" r:id="rId26"/>
    <p:sldId id="673" r:id="rId27"/>
    <p:sldId id="674" r:id="rId28"/>
    <p:sldId id="663" r:id="rId29"/>
    <p:sldId id="684" r:id="rId30"/>
    <p:sldId id="664" r:id="rId31"/>
    <p:sldId id="694" r:id="rId32"/>
    <p:sldId id="695" r:id="rId33"/>
    <p:sldId id="685" r:id="rId34"/>
    <p:sldId id="665" r:id="rId35"/>
    <p:sldId id="697" r:id="rId36"/>
    <p:sldId id="692" r:id="rId37"/>
    <p:sldId id="698" r:id="rId38"/>
    <p:sldId id="686" r:id="rId39"/>
    <p:sldId id="655" r:id="rId40"/>
    <p:sldId id="675" r:id="rId41"/>
    <p:sldId id="688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99"/>
    <a:srgbClr val="0080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4660"/>
  </p:normalViewPr>
  <p:slideViewPr>
    <p:cSldViewPr snapToGrid="0">
      <p:cViewPr varScale="1">
        <p:scale>
          <a:sx n="74" d="100"/>
          <a:sy n="74" d="100"/>
        </p:scale>
        <p:origin x="66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Miniconference on the Mathematics of Computation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EBB4B7-A526-40EE-BC38-FD7524056E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8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Miniconference on the Mathematics of Computation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1A9514E-D80D-4AB0-83C5-54712BE678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7418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Miniconference on the Mathematics of Computation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1A9514E-D80D-4AB0-83C5-54712BE6780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79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Miniconference on the Mathematics of Computation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1A9514E-D80D-4AB0-83C5-54712BE6780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867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Miniconference on the Mathematics of Computation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1A9514E-D80D-4AB0-83C5-54712BE6780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61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Miniconference on the Mathematics of Computation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1A9514E-D80D-4AB0-83C5-54712BE6780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2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A9145-0A22-49B1-AC98-703C134A5246}" type="datetime1">
              <a:rPr lang="en-US" smtClean="0"/>
              <a:t>6/6/2015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Zombies and Survivors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C59F8-48F8-4955-A1BB-EF225B403D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262B-0E3B-45F1-9177-E0D2234FC16A}" type="datetime1">
              <a:rPr lang="en-US" smtClean="0"/>
              <a:t>6/6/2015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Zombies and Survivors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79D07-F487-4059-9E96-123480514E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A9984-8635-44A1-BED9-70F0FCE8C143}" type="datetime1">
              <a:rPr lang="en-US" smtClean="0"/>
              <a:t>6/6/2015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Zombies and Survivors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C45F9-0F58-41C2-A566-D2A9767DDA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7325A-9034-4439-9998-9662F4074BB0}" type="datetime1">
              <a:rPr lang="en-US" smtClean="0"/>
              <a:t>6/6/2015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Zombies and Survivors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E7FDD-0FB8-4337-8E50-3B1182CE13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A192DB-602A-412D-91B4-12C8ACE59E18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F1B11-1974-4C4B-B99B-4DF821801D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15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4956A1-393A-4726-8DD4-AD9836A71312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B9044-B1D8-49D8-9F05-DCB5B06F2D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11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2171E8-69E7-4207-A351-130F985693D4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F94DF9-BB09-4951-BA26-FAE9731B7B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29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66CE7E-DA54-4563-821E-ECEED069798F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E2B7F-CE9E-4B6B-90CD-DE85A795D3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34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AE6954-A617-4EE3-8143-9B3F8EA9D84C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B1CD5-B894-4A0A-8043-E3F73F7645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97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D9A6F-BB2C-42BA-9D63-1CD23C71AF02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14EEF-74F5-4CA9-BF99-54C4F3BD76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30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7B1402-BE69-4A9E-9BF6-A8977BA9E96E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5FD6F-D795-459A-BF32-753F9B0F32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1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F3034-F75F-44AA-917D-4D6066DE8A7B}" type="datetime1">
              <a:rPr lang="en-US" smtClean="0"/>
              <a:t>6/6/2015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Zombies and Survivors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A9CFE-A3F3-4015-95CC-F25093F7C1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025C1A-A8DB-42E4-9DF0-0FEF3302E2C1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7D087-79CC-467D-B0C4-EDE90F85C4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6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9377EA-8E4D-4651-8570-5C3C4D5F1917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9542B-92BA-4C17-A7FD-6393EE7799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27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255076-6F8C-46FD-87ED-D863BFD48327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7C2D8-6BE0-4D5F-9731-DDF1B7095F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46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AC1901-7EFB-41B4-A0BB-6D7F47099CC5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50B1E-B75C-4D6E-B6B0-9906B7FF7D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13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DF2DB16-9365-40DA-816B-160D81C1DD32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52A84E7-A79C-45E3-A9B3-216D4751D0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44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07E78C5-BEDE-4730-8919-F528A706A135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EB6A9CF-D76F-4ABE-B56E-6687EC423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01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A8724-AA28-4E7D-AF30-D4768A670225}" type="datetime1">
              <a:rPr lang="en-US" smtClean="0"/>
              <a:t>6/6/2015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Zombies and Survivors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8A65C-CE72-4C6B-AC34-4337C99A69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1042-1F18-410F-892F-C010F01AC99D}" type="datetime1">
              <a:rPr lang="en-US" smtClean="0"/>
              <a:t>6/6/2015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Zombies and Survivors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4CDBF-1D42-40C0-850D-F838C2CBDC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3BC71-7C7F-41E9-8EBD-48EDFE966A85}" type="datetime1">
              <a:rPr lang="en-US" smtClean="0"/>
              <a:t>6/6/2015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Zombies and Survivors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0552F-816A-4A71-9F3D-66209CB626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92057-F149-41D9-83E0-8D5A97A30C2C}" type="datetime1">
              <a:rPr lang="en-US" smtClean="0"/>
              <a:t>6/6/2015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Zombies and Survivors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28C34-60FE-484D-8027-5F0F284B93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C294B-81EC-4A24-AEBB-5807C47D55A5}" type="datetime1">
              <a:rPr lang="en-US" smtClean="0"/>
              <a:t>6/6/2015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Zombies and Survivors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C6EFC-0089-413B-B032-33DDA4452F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E605A-7355-4A66-9DE4-B7B658AE9664}" type="datetime1">
              <a:rPr lang="en-US" smtClean="0"/>
              <a:t>6/6/2015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Zombies and Survivors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82BA9-4995-4530-B413-3B21F482B3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9CE67-F96D-4091-AA23-5D0245198E89}" type="datetime1">
              <a:rPr lang="en-US" smtClean="0"/>
              <a:t>6/6/2015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Zombies and Survivors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D5120-1C97-4ABD-BC0E-E54C0A6407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093FF12-5777-46BF-B26F-ECAC57DE39F7}" type="datetime1">
              <a:rPr lang="en-US" smtClean="0"/>
              <a:t>6/6/2015</a:t>
            </a:fld>
            <a:endParaRPr lang="en-US" dirty="0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Zombies and Survivors</a:t>
            </a:r>
            <a:endParaRPr lang="en-US" dirty="0"/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59C5412-B45C-4816-9A96-1849A0A858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B590EF0-8013-4773-8FC3-A45CE17AF0E8}" type="datetime1">
              <a:rPr lang="en-US" smtClean="0">
                <a:solidFill>
                  <a:srgbClr val="000000"/>
                </a:solidFill>
              </a:rPr>
              <a:t>6/6/2015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05EA982-AB28-4683-9E73-4718F7B53F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7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F9CAF-3050-4117-A10B-FE3A5E74BB5D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59782" name="Rectangle 6"/>
          <p:cNvSpPr>
            <a:spLocks noChangeArrowheads="1"/>
          </p:cNvSpPr>
          <p:nvPr/>
        </p:nvSpPr>
        <p:spPr bwMode="auto">
          <a:xfrm>
            <a:off x="293394" y="2327080"/>
            <a:ext cx="8644544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200" b="1" dirty="0">
                <a:solidFill>
                  <a:srgbClr val="000000"/>
                </a:solidFill>
                <a:latin typeface="Creepsville" panose="02000000000000000000" pitchFamily="2" charset="0"/>
              </a:rPr>
              <a:t>A probabilistic version of </a:t>
            </a:r>
            <a:endParaRPr lang="en-US" sz="4200" b="1" dirty="0" smtClean="0">
              <a:solidFill>
                <a:srgbClr val="000000"/>
              </a:solidFill>
              <a:latin typeface="Creepsville" panose="02000000000000000000" pitchFamily="2" charset="0"/>
            </a:endParaRPr>
          </a:p>
          <a:p>
            <a:pPr algn="ctr"/>
            <a:r>
              <a:rPr lang="en-US" sz="4200" b="1" dirty="0" smtClean="0">
                <a:solidFill>
                  <a:srgbClr val="000000"/>
                </a:solidFill>
                <a:latin typeface="Creepsville" panose="02000000000000000000" pitchFamily="2" charset="0"/>
              </a:rPr>
              <a:t>the game </a:t>
            </a:r>
            <a:r>
              <a:rPr lang="en-US" sz="4200" b="1" dirty="0">
                <a:solidFill>
                  <a:srgbClr val="000000"/>
                </a:solidFill>
                <a:latin typeface="Creepsville" panose="02000000000000000000" pitchFamily="2" charset="0"/>
              </a:rPr>
              <a:t>of Zombies and Survivors </a:t>
            </a:r>
            <a:endParaRPr lang="en-US" sz="4200" b="1" dirty="0" smtClean="0">
              <a:solidFill>
                <a:srgbClr val="000000"/>
              </a:solidFill>
              <a:latin typeface="Creepsville" panose="02000000000000000000" pitchFamily="2" charset="0"/>
            </a:endParaRPr>
          </a:p>
          <a:p>
            <a:pPr algn="ctr"/>
            <a:r>
              <a:rPr lang="en-US" sz="4200" b="1" dirty="0" smtClean="0">
                <a:solidFill>
                  <a:srgbClr val="000000"/>
                </a:solidFill>
                <a:latin typeface="Creepsville" panose="02000000000000000000" pitchFamily="2" charset="0"/>
              </a:rPr>
              <a:t>on </a:t>
            </a:r>
            <a:r>
              <a:rPr lang="en-US" sz="4200" b="1" dirty="0">
                <a:solidFill>
                  <a:srgbClr val="000000"/>
                </a:solidFill>
                <a:latin typeface="Creepsville" panose="02000000000000000000" pitchFamily="2" charset="0"/>
              </a:rPr>
              <a:t>graphs</a:t>
            </a:r>
            <a:endParaRPr lang="en-US" sz="4200" dirty="0">
              <a:solidFill>
                <a:srgbClr val="000000"/>
              </a:solidFill>
              <a:latin typeface="Creepsville" panose="02000000000000000000" pitchFamily="2" charset="0"/>
            </a:endParaRPr>
          </a:p>
        </p:txBody>
      </p:sp>
      <p:sp>
        <p:nvSpPr>
          <p:cNvPr id="459783" name="Rectangle 7"/>
          <p:cNvSpPr>
            <a:spLocks noChangeArrowheads="1"/>
          </p:cNvSpPr>
          <p:nvPr/>
        </p:nvSpPr>
        <p:spPr bwMode="auto">
          <a:xfrm>
            <a:off x="2316324" y="5002213"/>
            <a:ext cx="415290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b="1" dirty="0">
                <a:solidFill>
                  <a:srgbClr val="000099"/>
                </a:solidFill>
              </a:rPr>
              <a:t>Anthony Bonato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000099"/>
                </a:solidFill>
              </a:rPr>
              <a:t>Ryerson University</a:t>
            </a:r>
          </a:p>
        </p:txBody>
      </p:sp>
      <p:sp>
        <p:nvSpPr>
          <p:cNvPr id="459784" name="Text Box 8"/>
          <p:cNvSpPr txBox="1">
            <a:spLocks noChangeArrowheads="1"/>
          </p:cNvSpPr>
          <p:nvPr/>
        </p:nvSpPr>
        <p:spPr bwMode="auto">
          <a:xfrm>
            <a:off x="560173" y="691740"/>
            <a:ext cx="80566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2015 CMS Summer Meeting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Session on Graphs, Designs, and Hypergraphs</a:t>
            </a:r>
          </a:p>
        </p:txBody>
      </p:sp>
    </p:spTree>
    <p:extLst>
      <p:ext uri="{BB962C8B-B14F-4D97-AF65-F5344CB8AC3E}">
        <p14:creationId xmlns:p14="http://schemas.microsoft.com/office/powerpoint/2010/main" val="31697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2120"/>
            <a:ext cx="8229600" cy="1143000"/>
          </a:xfrm>
          <a:noFill/>
        </p:spPr>
        <p:txBody>
          <a:bodyPr/>
          <a:lstStyle/>
          <a:p>
            <a:r>
              <a:rPr lang="en-US" sz="7200" b="1" dirty="0" smtClean="0">
                <a:solidFill>
                  <a:srgbClr val="FF0000"/>
                </a:solidFill>
                <a:latin typeface="Creepsville" panose="02000000000000000000" pitchFamily="2" charset="0"/>
              </a:rPr>
              <a:t>Zombie number</a:t>
            </a:r>
            <a:endParaRPr lang="en-US" sz="7200" b="1" dirty="0">
              <a:solidFill>
                <a:srgbClr val="FF0000"/>
              </a:solidFill>
              <a:latin typeface="Creepsville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4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70C0"/>
                </a:solidFill>
              </a:rPr>
              <a:t>(B,Mitsche,Perez-Gimenez,Pralat,15+)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2000" dirty="0" smtClean="0">
                <a:solidFill>
                  <a:srgbClr val="C00000"/>
                </a:solidFill>
              </a:rPr>
              <a:t>s</a:t>
            </a:r>
            <a:r>
              <a:rPr lang="en-US" sz="2000" baseline="-25000" dirty="0" smtClean="0">
                <a:solidFill>
                  <a:srgbClr val="C00000"/>
                </a:solidFill>
              </a:rPr>
              <a:t>k</a:t>
            </a:r>
            <a:r>
              <a:rPr lang="en-US" sz="2000" dirty="0" smtClean="0">
                <a:solidFill>
                  <a:srgbClr val="C00000"/>
                </a:solidFill>
              </a:rPr>
              <a:t>(G)</a:t>
            </a:r>
            <a:r>
              <a:rPr lang="en-US" sz="2000" dirty="0" smtClean="0"/>
              <a:t>: probability survivor wins if </a:t>
            </a:r>
            <a:r>
              <a:rPr lang="en-US" sz="2000" dirty="0" smtClean="0">
                <a:solidFill>
                  <a:srgbClr val="000099"/>
                </a:solidFill>
              </a:rPr>
              <a:t>k</a:t>
            </a:r>
            <a:r>
              <a:rPr lang="en-US" sz="2000" dirty="0" smtClean="0"/>
              <a:t> zombies play, assuming optimal play</a:t>
            </a:r>
          </a:p>
          <a:p>
            <a:endParaRPr lang="en-US" sz="800" dirty="0" smtClean="0"/>
          </a:p>
          <a:p>
            <a:pPr>
              <a:buClr>
                <a:schemeClr val="tx1"/>
              </a:buClr>
            </a:pPr>
            <a:r>
              <a:rPr lang="en-US" sz="2000" dirty="0" smtClean="0">
                <a:solidFill>
                  <a:srgbClr val="000099"/>
                </a:solidFill>
              </a:rPr>
              <a:t>s</a:t>
            </a:r>
            <a:r>
              <a:rPr lang="en-US" sz="2000" baseline="-25000" dirty="0" smtClean="0">
                <a:solidFill>
                  <a:srgbClr val="000099"/>
                </a:solidFill>
              </a:rPr>
              <a:t>k+1 </a:t>
            </a:r>
            <a:r>
              <a:rPr lang="en-US" sz="2000" dirty="0" smtClean="0">
                <a:solidFill>
                  <a:srgbClr val="000099"/>
                </a:solidFill>
              </a:rPr>
              <a:t>(G) ≤ s</a:t>
            </a:r>
            <a:r>
              <a:rPr lang="en-US" sz="2000" baseline="-25000" dirty="0" smtClean="0">
                <a:solidFill>
                  <a:srgbClr val="000099"/>
                </a:solidFill>
              </a:rPr>
              <a:t>k </a:t>
            </a:r>
            <a:r>
              <a:rPr lang="en-US" sz="2000" dirty="0" smtClean="0">
                <a:solidFill>
                  <a:srgbClr val="000099"/>
                </a:solidFill>
              </a:rPr>
              <a:t>(G) </a:t>
            </a:r>
            <a:r>
              <a:rPr lang="en-US" sz="2000" dirty="0" smtClean="0"/>
              <a:t>for all </a:t>
            </a:r>
            <a:r>
              <a:rPr lang="en-US" sz="2000" dirty="0" smtClean="0">
                <a:solidFill>
                  <a:srgbClr val="000099"/>
                </a:solidFill>
              </a:rPr>
              <a:t>k</a:t>
            </a:r>
            <a:r>
              <a:rPr lang="en-US" sz="2000" dirty="0" smtClean="0"/>
              <a:t>, and </a:t>
            </a:r>
            <a:r>
              <a:rPr lang="en-US" sz="2000" dirty="0" smtClean="0">
                <a:solidFill>
                  <a:srgbClr val="000099"/>
                </a:solidFill>
              </a:rPr>
              <a:t>s</a:t>
            </a:r>
            <a:r>
              <a:rPr lang="en-US" sz="2000" baseline="-25000" dirty="0" smtClean="0">
                <a:solidFill>
                  <a:srgbClr val="000099"/>
                </a:solidFill>
              </a:rPr>
              <a:t>k</a:t>
            </a:r>
            <a:r>
              <a:rPr lang="en-US" sz="2000" dirty="0" smtClean="0">
                <a:solidFill>
                  <a:srgbClr val="000099"/>
                </a:solidFill>
              </a:rPr>
              <a:t>(G) → 0 </a:t>
            </a:r>
            <a:r>
              <a:rPr lang="en-US" sz="2000" dirty="0" smtClean="0"/>
              <a:t>as </a:t>
            </a:r>
            <a:r>
              <a:rPr lang="en-US" sz="2000" dirty="0" smtClean="0">
                <a:solidFill>
                  <a:srgbClr val="000099"/>
                </a:solidFill>
              </a:rPr>
              <a:t>k</a:t>
            </a:r>
            <a:r>
              <a:rPr lang="en-US" sz="2000" dirty="0">
                <a:solidFill>
                  <a:srgbClr val="000099"/>
                </a:solidFill>
              </a:rPr>
              <a:t> →</a:t>
            </a:r>
            <a:r>
              <a:rPr lang="en-US" sz="2000" dirty="0" smtClean="0">
                <a:solidFill>
                  <a:srgbClr val="000099"/>
                </a:solidFill>
              </a:rPr>
              <a:t> ∞ </a:t>
            </a:r>
          </a:p>
          <a:p>
            <a:endParaRPr lang="en-US" sz="2000" dirty="0"/>
          </a:p>
          <a:p>
            <a:pPr>
              <a:buClr>
                <a:schemeClr val="tx1"/>
              </a:buClr>
            </a:pPr>
            <a:r>
              <a:rPr lang="en-US" sz="2000" dirty="0" smtClean="0">
                <a:solidFill>
                  <a:srgbClr val="C00000"/>
                </a:solidFill>
              </a:rPr>
              <a:t>zombie number </a:t>
            </a:r>
            <a:r>
              <a:rPr lang="en-US" sz="2000" dirty="0" smtClean="0"/>
              <a:t>of </a:t>
            </a:r>
            <a:r>
              <a:rPr lang="en-US" sz="2000" dirty="0" smtClean="0">
                <a:solidFill>
                  <a:srgbClr val="000099"/>
                </a:solidFill>
              </a:rPr>
              <a:t>G</a:t>
            </a:r>
            <a:r>
              <a:rPr lang="en-US" sz="2000" dirty="0" smtClean="0"/>
              <a:t> is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0099"/>
                </a:solidFill>
              </a:rPr>
              <a:t>z(G) = min{k ≥ c(G): </a:t>
            </a:r>
            <a:r>
              <a:rPr lang="en-US" sz="2000" dirty="0" err="1" smtClean="0">
                <a:solidFill>
                  <a:srgbClr val="000099"/>
                </a:solidFill>
              </a:rPr>
              <a:t>s</a:t>
            </a:r>
            <a:r>
              <a:rPr lang="en-US" sz="2000" baseline="-25000" dirty="0" err="1" smtClean="0">
                <a:solidFill>
                  <a:srgbClr val="000099"/>
                </a:solidFill>
              </a:rPr>
              <a:t>k</a:t>
            </a:r>
            <a:r>
              <a:rPr lang="en-US" sz="2000" dirty="0" smtClean="0">
                <a:solidFill>
                  <a:srgbClr val="000099"/>
                </a:solidFill>
              </a:rPr>
              <a:t>(G) ≤ ½}</a:t>
            </a:r>
          </a:p>
          <a:p>
            <a:pPr lvl="1"/>
            <a:r>
              <a:rPr lang="en-US" sz="1600" dirty="0" smtClean="0"/>
              <a:t>well-defined</a:t>
            </a:r>
          </a:p>
          <a:p>
            <a:endParaRPr lang="en-US" sz="800" dirty="0" smtClean="0"/>
          </a:p>
          <a:p>
            <a:pPr>
              <a:buClr>
                <a:schemeClr val="tx1"/>
              </a:buClr>
            </a:pPr>
            <a:r>
              <a:rPr lang="en-US" sz="2000" dirty="0" smtClean="0">
                <a:solidFill>
                  <a:srgbClr val="000099"/>
                </a:solidFill>
              </a:rPr>
              <a:t>z(G) </a:t>
            </a:r>
            <a:r>
              <a:rPr lang="en-US" sz="2000" dirty="0" smtClean="0"/>
              <a:t>represents the minimum number of zombies such that the probability that they eat the survivor is </a:t>
            </a:r>
            <a:r>
              <a:rPr lang="en-US" sz="2000" dirty="0" smtClean="0">
                <a:solidFill>
                  <a:srgbClr val="000099"/>
                </a:solidFill>
              </a:rPr>
              <a:t>&gt; ½</a:t>
            </a:r>
          </a:p>
          <a:p>
            <a:pPr lvl="1"/>
            <a:r>
              <a:rPr lang="en-US" sz="1600" dirty="0" smtClean="0"/>
              <a:t>note that </a:t>
            </a:r>
            <a:r>
              <a:rPr lang="en-US" sz="1600" dirty="0" smtClean="0">
                <a:solidFill>
                  <a:srgbClr val="000099"/>
                </a:solidFill>
              </a:rPr>
              <a:t>c(G) ≤ z(G)</a:t>
            </a:r>
          </a:p>
          <a:p>
            <a:endParaRPr lang="en-US" sz="1000" dirty="0"/>
          </a:p>
          <a:p>
            <a:pPr>
              <a:buClr>
                <a:schemeClr val="tx1"/>
              </a:buClr>
            </a:pPr>
            <a:r>
              <a:rPr lang="en-US" sz="2000" dirty="0" smtClean="0">
                <a:solidFill>
                  <a:srgbClr val="C00000"/>
                </a:solidFill>
              </a:rPr>
              <a:t>Z(G)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99"/>
                </a:solidFill>
              </a:rPr>
              <a:t>= z(G) / c(G): </a:t>
            </a:r>
            <a:r>
              <a:rPr lang="en-US" sz="2000" dirty="0" smtClean="0">
                <a:solidFill>
                  <a:srgbClr val="C00000"/>
                </a:solidFill>
              </a:rPr>
              <a:t>cost of being undead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  <a:endParaRPr lang="en-US" dirty="0">
              <a:solidFill>
                <a:srgbClr val="000000"/>
              </a:solidFill>
              <a:latin typeface="Creepsville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1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reepsville" panose="02000000000000000000" pitchFamily="2" charset="0"/>
              </a:rPr>
              <a:t>Zombie epidemics</a:t>
            </a:r>
            <a:endParaRPr lang="en-US" dirty="0">
              <a:latin typeface="Creepsvill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  <a:endParaRPr lang="en-US" dirty="0">
              <a:solidFill>
                <a:srgbClr val="000000"/>
              </a:solidFill>
              <a:latin typeface="Creepsville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098" name="Picture 2" descr="http://www.press.uottawa.ca/sites/default/files/9780776622101_web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17638"/>
            <a:ext cx="2878631" cy="432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59494" y="244942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kern="0" dirty="0" smtClean="0">
                <a:solidFill>
                  <a:srgbClr val="FF0000"/>
                </a:solidFill>
                <a:latin typeface="Creepsville" panose="02000000000000000000" pitchFamily="2" charset="0"/>
              </a:rPr>
              <a:t>Zombies vs MTM</a:t>
            </a:r>
            <a:endParaRPr lang="en-US" sz="7200" kern="0" dirty="0">
              <a:solidFill>
                <a:srgbClr val="FF0000"/>
              </a:solidFill>
              <a:latin typeface="Creepsvil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58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Deterministic Zombies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deterministic version of the game: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    (Fitzpatrick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smtClean="0">
                <a:solidFill>
                  <a:srgbClr val="0070C0"/>
                </a:solidFill>
              </a:rPr>
              <a:t>Howell, Messinger,Pike,15+) </a:t>
            </a:r>
            <a:r>
              <a:rPr lang="en-US" sz="2000" dirty="0" smtClean="0"/>
              <a:t>at the </a:t>
            </a:r>
            <a:r>
              <a:rPr lang="en-US" sz="2000" b="1" dirty="0" smtClean="0"/>
              <a:t>SIAM DM 2014 </a:t>
            </a:r>
          </a:p>
          <a:p>
            <a:pPr marL="0" indent="0">
              <a:buNone/>
            </a:pPr>
            <a:r>
              <a:rPr lang="en-US" sz="2000" b="1" dirty="0" smtClean="0"/>
              <a:t>     </a:t>
            </a:r>
            <a:r>
              <a:rPr lang="en-US" sz="2000" dirty="0" smtClean="0"/>
              <a:t>conference</a:t>
            </a:r>
            <a:r>
              <a:rPr lang="en-US" sz="2000" dirty="0"/>
              <a:t> </a:t>
            </a:r>
            <a:r>
              <a:rPr lang="en-US" sz="2000" dirty="0" smtClean="0"/>
              <a:t>in Minneapolis</a:t>
            </a:r>
          </a:p>
          <a:p>
            <a:r>
              <a:rPr lang="en-US" sz="2000" dirty="0" smtClean="0"/>
              <a:t>in the deterministic version, the zombies </a:t>
            </a:r>
            <a:r>
              <a:rPr lang="en-US" sz="2000" i="1" dirty="0" smtClean="0"/>
              <a:t>choose</a:t>
            </a:r>
            <a:r>
              <a:rPr lang="en-US" sz="2000" dirty="0" smtClean="0"/>
              <a:t> their location, and can </a:t>
            </a:r>
            <a:r>
              <a:rPr lang="en-US" sz="2000" i="1" dirty="0" smtClean="0"/>
              <a:t>choose</a:t>
            </a:r>
            <a:r>
              <a:rPr lang="en-US" sz="2000" dirty="0" smtClean="0"/>
              <a:t> their geodesics if more than one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xample: where </a:t>
            </a:r>
            <a:r>
              <a:rPr lang="en-US" sz="2000" dirty="0" smtClean="0">
                <a:solidFill>
                  <a:srgbClr val="000099"/>
                </a:solidFill>
              </a:rPr>
              <a:t>c(G) = 2 &lt; z(G) = 3</a:t>
            </a:r>
          </a:p>
          <a:p>
            <a:endParaRPr lang="en-US" sz="2000" dirty="0">
              <a:solidFill>
                <a:srgbClr val="000099"/>
              </a:solidFill>
            </a:endParaRPr>
          </a:p>
          <a:p>
            <a:endParaRPr lang="en-US" sz="2000" dirty="0" smtClean="0">
              <a:solidFill>
                <a:srgbClr val="000099"/>
              </a:solidFill>
            </a:endParaRPr>
          </a:p>
          <a:p>
            <a:endParaRPr lang="en-US" sz="2000" dirty="0">
              <a:solidFill>
                <a:srgbClr val="000099"/>
              </a:solidFill>
            </a:endParaRPr>
          </a:p>
          <a:p>
            <a:endParaRPr lang="en-US" sz="2000" dirty="0" smtClean="0">
              <a:solidFill>
                <a:srgbClr val="000099"/>
              </a:solidFill>
            </a:endParaRPr>
          </a:p>
          <a:p>
            <a:endParaRPr lang="en-US" sz="2000" dirty="0">
              <a:solidFill>
                <a:srgbClr val="000099"/>
              </a:solidFill>
            </a:endParaRPr>
          </a:p>
          <a:p>
            <a:r>
              <a:rPr lang="en-US" sz="2000" dirty="0" smtClean="0"/>
              <a:t>results on certain Cartesian products, and bridged graphs</a:t>
            </a:r>
            <a:endParaRPr lang="en-US" sz="2000" dirty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  <a:endParaRPr lang="en-US" dirty="0">
              <a:solidFill>
                <a:srgbClr val="000000"/>
              </a:solidFill>
              <a:latin typeface="Creepsville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783" y="3731739"/>
            <a:ext cx="2364391" cy="158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3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3000" t="5000" r="32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8259" y="280365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kern="0" dirty="0" smtClean="0">
                <a:solidFill>
                  <a:srgbClr val="FF0000"/>
                </a:solidFill>
                <a:latin typeface="Creepsville" panose="02000000000000000000" pitchFamily="2" charset="0"/>
              </a:rPr>
              <a:t>Cop number</a:t>
            </a:r>
            <a:endParaRPr lang="en-US" sz="7200" kern="0" dirty="0">
              <a:solidFill>
                <a:srgbClr val="FF0000"/>
              </a:solidFill>
              <a:latin typeface="Creepsvil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73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24" y="411892"/>
            <a:ext cx="8398476" cy="571427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000" dirty="0" smtClean="0">
                <a:solidFill>
                  <a:srgbClr val="FF0000"/>
                </a:solidFill>
              </a:rPr>
              <a:t>c(G)</a:t>
            </a:r>
            <a:r>
              <a:rPr lang="en-US" sz="2000" dirty="0" smtClean="0"/>
              <a:t>: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  <a:r>
              <a:rPr lang="en-US" sz="2000" dirty="0" smtClean="0"/>
              <a:t>minimum number of cops needed to capture robber, where 	  cops have all strategies available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000" dirty="0" smtClean="0">
                <a:solidFill>
                  <a:srgbClr val="FF0000"/>
                </a:solidFill>
              </a:rPr>
              <a:t>Meyniel’s Conjecture (85)</a:t>
            </a:r>
            <a:r>
              <a:rPr lang="en-US" sz="2000" dirty="0" smtClean="0"/>
              <a:t>:  </a:t>
            </a:r>
            <a:r>
              <a:rPr lang="en-US" sz="2000" dirty="0" smtClean="0">
                <a:solidFill>
                  <a:srgbClr val="000099"/>
                </a:solidFill>
              </a:rPr>
              <a:t>c(G) </a:t>
            </a:r>
            <a:r>
              <a:rPr lang="en-US" sz="2000" dirty="0">
                <a:solidFill>
                  <a:srgbClr val="000099"/>
                </a:solidFill>
              </a:rPr>
              <a:t>= O(n</a:t>
            </a:r>
            <a:r>
              <a:rPr lang="en-US" sz="2000" baseline="30000" dirty="0">
                <a:solidFill>
                  <a:srgbClr val="000099"/>
                </a:solidFill>
              </a:rPr>
              <a:t>1/2</a:t>
            </a:r>
            <a:r>
              <a:rPr lang="en-US" sz="2000" dirty="0" smtClean="0">
                <a:solidFill>
                  <a:srgbClr val="000099"/>
                </a:solidFill>
              </a:rPr>
              <a:t>) </a:t>
            </a:r>
            <a:r>
              <a:rPr lang="en-US" sz="2000" dirty="0" smtClean="0"/>
              <a:t>if </a:t>
            </a:r>
            <a:r>
              <a:rPr lang="en-US" sz="2000" dirty="0" smtClean="0">
                <a:solidFill>
                  <a:srgbClr val="000099"/>
                </a:solidFill>
              </a:rPr>
              <a:t>G</a:t>
            </a:r>
            <a:r>
              <a:rPr lang="en-US" sz="2000" dirty="0" smtClean="0"/>
              <a:t> is connected</a:t>
            </a:r>
          </a:p>
          <a:p>
            <a:endParaRPr lang="en-US" sz="2000" dirty="0"/>
          </a:p>
          <a:p>
            <a:r>
              <a:rPr lang="en-US" sz="2000" dirty="0" smtClean="0"/>
              <a:t>computing </a:t>
            </a:r>
            <a:r>
              <a:rPr lang="en-US" sz="2000" dirty="0" smtClean="0">
                <a:solidFill>
                  <a:srgbClr val="000099"/>
                </a:solidFill>
              </a:rPr>
              <a:t>c(G) ≤ k</a:t>
            </a:r>
          </a:p>
          <a:p>
            <a:pPr lvl="1">
              <a:buClr>
                <a:schemeClr val="tx1"/>
              </a:buClr>
            </a:pPr>
            <a:r>
              <a:rPr lang="en-US" sz="2000" dirty="0">
                <a:solidFill>
                  <a:srgbClr val="0070C0"/>
                </a:solidFill>
              </a:rPr>
              <a:t>(</a:t>
            </a:r>
            <a:r>
              <a:rPr lang="en-US" sz="2000" dirty="0" err="1">
                <a:solidFill>
                  <a:srgbClr val="0070C0"/>
                </a:solidFill>
              </a:rPr>
              <a:t>Berrarducci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Intrigila</a:t>
            </a:r>
            <a:r>
              <a:rPr lang="en-US" sz="2000" dirty="0">
                <a:solidFill>
                  <a:srgbClr val="0070C0"/>
                </a:solidFill>
              </a:rPr>
              <a:t>, 93), (</a:t>
            </a:r>
            <a:r>
              <a:rPr lang="en-US" sz="2000" dirty="0" err="1">
                <a:solidFill>
                  <a:srgbClr val="0070C0"/>
                </a:solidFill>
              </a:rPr>
              <a:t>Hahn,MacGillivray</a:t>
            </a:r>
            <a:r>
              <a:rPr lang="en-US" sz="2000" dirty="0">
                <a:solidFill>
                  <a:srgbClr val="0070C0"/>
                </a:solidFill>
              </a:rPr>
              <a:t>, 06), (</a:t>
            </a:r>
            <a:r>
              <a:rPr lang="en-US" sz="2000" dirty="0" err="1">
                <a:solidFill>
                  <a:srgbClr val="0070C0"/>
                </a:solidFill>
              </a:rPr>
              <a:t>B,Chiniforooshan</a:t>
            </a:r>
            <a:r>
              <a:rPr lang="en-US" sz="2000" dirty="0">
                <a:solidFill>
                  <a:srgbClr val="0070C0"/>
                </a:solidFill>
              </a:rPr>
              <a:t>, 09)</a:t>
            </a:r>
            <a:r>
              <a:rPr lang="en-US" sz="2000" dirty="0"/>
              <a:t>:</a:t>
            </a:r>
            <a:r>
              <a:rPr lang="en-US" sz="2000" dirty="0">
                <a:solidFill>
                  <a:srgbClr val="0070C0"/>
                </a:solidFill>
              </a:rPr>
              <a:t>  </a:t>
            </a:r>
            <a:r>
              <a:rPr lang="en-US" sz="2000" dirty="0" smtClean="0"/>
              <a:t>polynomial time if </a:t>
            </a:r>
            <a:r>
              <a:rPr lang="en-US" sz="2000" dirty="0" smtClean="0">
                <a:solidFill>
                  <a:srgbClr val="000099"/>
                </a:solidFill>
              </a:rPr>
              <a:t>k</a:t>
            </a:r>
            <a:r>
              <a:rPr lang="en-US" sz="2000" dirty="0" smtClean="0"/>
              <a:t> is fixed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70C0"/>
                </a:solidFill>
              </a:rPr>
              <a:t>(Kinnersley,15)</a:t>
            </a:r>
            <a:r>
              <a:rPr lang="en-US" sz="2000" dirty="0" smtClean="0"/>
              <a:t>: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b="1" dirty="0" smtClean="0"/>
              <a:t>EXPTIME</a:t>
            </a:r>
            <a:r>
              <a:rPr lang="en-US" sz="2000" dirty="0" smtClean="0"/>
              <a:t>-complete, if</a:t>
            </a:r>
            <a:r>
              <a:rPr lang="en-US" sz="2000" dirty="0" smtClean="0">
                <a:solidFill>
                  <a:srgbClr val="000099"/>
                </a:solidFill>
              </a:rPr>
              <a:t> k </a:t>
            </a:r>
            <a:r>
              <a:rPr lang="en-US" sz="2000" dirty="0" smtClean="0"/>
              <a:t>not fixed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/>
              <a:t>not know if it is in </a:t>
            </a:r>
            <a:r>
              <a:rPr lang="en-US" sz="2000" b="1" dirty="0" smtClean="0"/>
              <a:t>NP</a:t>
            </a:r>
          </a:p>
          <a:p>
            <a:endParaRPr lang="en-US" sz="2000" dirty="0"/>
          </a:p>
          <a:p>
            <a:pPr>
              <a:buClr>
                <a:schemeClr val="tx1"/>
              </a:buClr>
            </a:pPr>
            <a:r>
              <a:rPr lang="en-US" sz="2000" dirty="0" smtClean="0">
                <a:solidFill>
                  <a:srgbClr val="0070C0"/>
                </a:solidFill>
              </a:rPr>
              <a:t>(Aigner,Fromme,84)</a:t>
            </a:r>
            <a:r>
              <a:rPr lang="en-US" sz="2000" dirty="0" smtClean="0"/>
              <a:t>: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0099"/>
                </a:solidFill>
              </a:rPr>
              <a:t>c(G) </a:t>
            </a:r>
            <a:r>
              <a:rPr lang="en-US" sz="2000" dirty="0">
                <a:solidFill>
                  <a:srgbClr val="000099"/>
                </a:solidFill>
              </a:rPr>
              <a:t>≤ </a:t>
            </a:r>
            <a:r>
              <a:rPr lang="en-US" sz="2000" dirty="0" smtClean="0">
                <a:solidFill>
                  <a:srgbClr val="000099"/>
                </a:solidFill>
              </a:rPr>
              <a:t>3 </a:t>
            </a:r>
            <a:r>
              <a:rPr lang="en-US" sz="2000" dirty="0" smtClean="0"/>
              <a:t>if</a:t>
            </a:r>
            <a:r>
              <a:rPr lang="en-US" sz="2000" dirty="0" smtClean="0">
                <a:solidFill>
                  <a:srgbClr val="000099"/>
                </a:solidFill>
              </a:rPr>
              <a:t> G </a:t>
            </a:r>
            <a:r>
              <a:rPr lang="en-US" sz="2000" dirty="0" smtClean="0"/>
              <a:t>is planar</a:t>
            </a:r>
          </a:p>
          <a:p>
            <a:endParaRPr lang="en-US" sz="2000" dirty="0"/>
          </a:p>
          <a:p>
            <a:pPr>
              <a:buClr>
                <a:schemeClr val="tx1"/>
              </a:buClr>
            </a:pPr>
            <a:r>
              <a:rPr lang="en-US" sz="2000" dirty="0" smtClean="0">
                <a:solidFill>
                  <a:srgbClr val="FF0000"/>
                </a:solidFill>
              </a:rPr>
              <a:t>Schroeder’s conjecture (01)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000099"/>
                </a:solidFill>
              </a:rPr>
              <a:t>c(G) </a:t>
            </a:r>
            <a:r>
              <a:rPr lang="en-US" sz="2000" dirty="0">
                <a:solidFill>
                  <a:srgbClr val="000099"/>
                </a:solidFill>
              </a:rPr>
              <a:t>≤ </a:t>
            </a:r>
            <a:r>
              <a:rPr lang="en-US" sz="2000" dirty="0" smtClean="0">
                <a:solidFill>
                  <a:srgbClr val="000099"/>
                </a:solidFill>
              </a:rPr>
              <a:t>g + 3</a:t>
            </a:r>
            <a:r>
              <a:rPr lang="en-US" sz="2000" dirty="0" smtClean="0"/>
              <a:t>, if </a:t>
            </a:r>
            <a:r>
              <a:rPr lang="en-US" sz="2000" dirty="0" smtClean="0">
                <a:solidFill>
                  <a:srgbClr val="000099"/>
                </a:solidFill>
              </a:rPr>
              <a:t>g</a:t>
            </a:r>
            <a:r>
              <a:rPr lang="en-US" sz="2000" dirty="0" smtClean="0"/>
              <a:t> is the genus of </a:t>
            </a:r>
            <a:r>
              <a:rPr lang="en-US" sz="2000" dirty="0" smtClean="0">
                <a:solidFill>
                  <a:srgbClr val="000099"/>
                </a:solidFill>
              </a:rPr>
              <a:t>G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>
              <a:solidFill>
                <a:srgbClr val="000099"/>
              </a:solidFill>
            </a:endParaRPr>
          </a:p>
          <a:p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3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2975" y="32649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kern="0" dirty="0" smtClean="0">
                <a:solidFill>
                  <a:srgbClr val="FF0000"/>
                </a:solidFill>
                <a:latin typeface="Creepsville" panose="02000000000000000000" pitchFamily="2" charset="0"/>
              </a:rPr>
              <a:t>Z(G) can be large</a:t>
            </a:r>
            <a:endParaRPr lang="en-US" sz="7200" kern="0" dirty="0">
              <a:solidFill>
                <a:srgbClr val="FF0000"/>
              </a:solidFill>
              <a:latin typeface="Creepsvil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91" y="2478057"/>
            <a:ext cx="1997033" cy="217858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3550508" y="403654"/>
                <a:ext cx="4835611" cy="4973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buClr>
                    <a:schemeClr val="tx1"/>
                  </a:buClr>
                </a:pPr>
                <a:r>
                  <a:rPr lang="en-US" sz="2000" kern="0" dirty="0" smtClean="0">
                    <a:solidFill>
                      <a:srgbClr val="000099"/>
                    </a:solidFill>
                  </a:rPr>
                  <a:t>c(G) = 2</a:t>
                </a:r>
              </a:p>
              <a:p>
                <a:endParaRPr lang="en-US" sz="2000" kern="0" dirty="0" smtClean="0"/>
              </a:p>
              <a:p>
                <a:r>
                  <a:rPr lang="en-US" sz="2000" kern="0" dirty="0" smtClean="0"/>
                  <a:t>with probability</a:t>
                </a:r>
              </a:p>
              <a:p>
                <a:endParaRPr lang="en-US" sz="2000" kern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kern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ker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000" i="1" ker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000" i="0" kern="0">
                                      <a:solidFill>
                                        <a:srgbClr val="000099"/>
                                      </a:solidFill>
                                      <a:latin typeface="Arial" panose="020B0604020202020204" pitchFamily="34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m:rPr>
                              <m:nor/>
                            </m:rPr>
                            <a:rPr lang="en-US" sz="2000" b="0" i="0" kern="0" smtClean="0">
                              <a:solidFill>
                                <a:srgbClr val="000099"/>
                              </a:solidFill>
                              <a:latin typeface="Arial" panose="020B0604020202020204" pitchFamily="34" charset="0"/>
                            </a:rPr>
                            <m:t>k</m:t>
                          </m:r>
                        </m:sup>
                      </m:sSup>
                      <m:r>
                        <a:rPr lang="en-US" sz="2000" b="0" i="1" kern="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kern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kern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kern="0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000" b="0" i="1" kern="0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 ker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kern="0">
                                      <a:solidFill>
                                        <a:srgbClr val="000099"/>
                                      </a:solidFill>
                                      <a:latin typeface="Arial" panose="020B0604020202020204" pitchFamily="34" charset="0"/>
                                    </a:rPr>
                                    <m:t>k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000" kern="0">
                                      <a:solidFill>
                                        <a:srgbClr val="000099"/>
                                      </a:solidFill>
                                      <a:latin typeface="Arial" panose="020B0604020202020204" pitchFamily="34" charset="0"/>
                                    </a:rPr>
                                    <m:t>n</m:t>
                                  </m:r>
                                </m:den>
                              </m:f>
                              <m:r>
                                <a:rPr lang="en-US" sz="2000" i="1" ker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 ker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000" i="1" ker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 kern="0">
                                          <a:solidFill>
                                            <a:srgbClr val="0000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nor/>
                                        </m:rPr>
                                        <a:rPr lang="en-US" sz="2000" kern="0">
                                          <a:solidFill>
                                            <a:srgbClr val="000099"/>
                                          </a:solidFill>
                                          <a:latin typeface="Arial" panose="020B0604020202020204" pitchFamily="34" charset="0"/>
                                        </a:rPr>
                                        <m:t>k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000" i="1" kern="0">
                                              <a:solidFill>
                                                <a:srgbClr val="0000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sz="2000" kern="0">
                                              <a:solidFill>
                                                <a:srgbClr val="000099"/>
                                              </a:solidFill>
                                              <a:latin typeface="Arial" panose="020B0604020202020204" pitchFamily="34" charset="0"/>
                                            </a:rPr>
                                            <m:t>n</m:t>
                                          </m:r>
                                        </m:e>
                                        <m:sup>
                                          <m:r>
                                            <a:rPr lang="en-US" sz="2000" i="1" kern="0">
                                              <a:solidFill>
                                                <a:srgbClr val="0000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000" kern="0" dirty="0" smtClean="0"/>
              </a:p>
              <a:p>
                <a:pPr marL="0" indent="0">
                  <a:buNone/>
                </a:pPr>
                <a:endParaRPr lang="en-US" sz="2000" kern="0" dirty="0" smtClean="0"/>
              </a:p>
              <a:p>
                <a:pPr marL="0" indent="0">
                  <a:buNone/>
                </a:pPr>
                <a:r>
                  <a:rPr lang="en-US" sz="2000" kern="0" dirty="0" smtClean="0"/>
                  <a:t>all zombies begin </a:t>
                </a:r>
                <a:r>
                  <a:rPr lang="en-US" sz="2000" b="1" kern="0" dirty="0" smtClean="0"/>
                  <a:t>outside</a:t>
                </a:r>
                <a:r>
                  <a:rPr lang="en-US" sz="2000" kern="0" dirty="0" smtClean="0"/>
                  <a:t> the cycle</a:t>
                </a:r>
              </a:p>
              <a:p>
                <a:r>
                  <a:rPr lang="en-US" sz="2000" kern="0" dirty="0" smtClean="0"/>
                  <a:t>implies: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kern="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ctrlPr>
                            <a:rPr lang="en-US" sz="2000" b="0" i="1" kern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000" b="0" i="0" kern="0" smtClean="0">
                              <a:solidFill>
                                <a:srgbClr val="000099"/>
                              </a:solidFill>
                              <a:latin typeface="Arial" panose="020B0604020202020204" pitchFamily="34" charset="0"/>
                            </a:rPr>
                            <m:t>G</m:t>
                          </m:r>
                        </m:e>
                      </m:d>
                      <m:r>
                        <a:rPr lang="en-US" sz="2000" b="0" i="1" kern="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000" b="0" i="1" kern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b="0" i="1" kern="0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kern="0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kern="0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num>
                        <m:den>
                          <m:r>
                            <a:rPr lang="en-US" sz="2000" b="0" i="1" kern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2000" kern="0">
                          <a:solidFill>
                            <a:srgbClr val="000099"/>
                          </a:solidFill>
                          <a:latin typeface="Arial" panose="020B0604020202020204" pitchFamily="34" charset="0"/>
                        </a:rPr>
                        <m:t>n</m:t>
                      </m:r>
                    </m:oMath>
                  </m:oMathPara>
                </a14:m>
                <a:endParaRPr lang="en-US" sz="2000" b="0" kern="0" dirty="0" smtClean="0">
                  <a:solidFill>
                    <a:srgbClr val="000099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000" kern="0" dirty="0">
                    <a:ea typeface="Cambria Math" panose="02040503050406030204" pitchFamily="18" charset="0"/>
                  </a:rPr>
                  <a:t>a</a:t>
                </a:r>
                <a:r>
                  <a:rPr lang="en-US" sz="2000" kern="0" dirty="0" smtClean="0">
                    <a:ea typeface="Cambria Math" panose="02040503050406030204" pitchFamily="18" charset="0"/>
                  </a:rPr>
                  <a:t>nd so</a:t>
                </a:r>
                <a:endParaRPr lang="en-US" sz="2000" kern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kern="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2000" i="1" ker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000" kern="0">
                              <a:solidFill>
                                <a:srgbClr val="000099"/>
                              </a:solidFill>
                              <a:latin typeface="Arial" panose="020B0604020202020204" pitchFamily="34" charset="0"/>
                            </a:rPr>
                            <m:t>G</m:t>
                          </m:r>
                        </m:e>
                      </m:d>
                      <m:r>
                        <a:rPr lang="en-US" sz="2000" i="1" ker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000" i="1" ker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i="1" ker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ker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i="1" ker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num>
                        <m:den>
                          <m:r>
                            <a:rPr lang="en-CA" sz="2000" b="0" i="1" kern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2000" kern="0">
                          <a:solidFill>
                            <a:srgbClr val="000099"/>
                          </a:solidFill>
                          <a:latin typeface="Arial" panose="020B0604020202020204" pitchFamily="34" charset="0"/>
                        </a:rPr>
                        <m:t>n</m:t>
                      </m:r>
                    </m:oMath>
                  </m:oMathPara>
                </a14:m>
                <a:endParaRPr lang="en-US" sz="2000" kern="0" dirty="0">
                  <a:solidFill>
                    <a:srgbClr val="000099"/>
                  </a:solidFill>
                  <a:ea typeface="Cambria Math" panose="02040503050406030204" pitchFamily="18" charset="0"/>
                </a:endParaRPr>
              </a:p>
              <a:p>
                <a:endParaRPr lang="en-US" sz="1600" b="0" kern="0" dirty="0" smtClean="0">
                  <a:solidFill>
                    <a:srgbClr val="000099"/>
                  </a:solidFill>
                  <a:ea typeface="Cambria Math" panose="02040503050406030204" pitchFamily="18" charset="0"/>
                </a:endParaRPr>
              </a:p>
              <a:p>
                <a:endParaRPr lang="en-US" sz="1600" kern="0" dirty="0" smtClean="0"/>
              </a:p>
              <a:p>
                <a:pPr marL="0" indent="0">
                  <a:buNone/>
                </a:pPr>
                <a:endParaRPr lang="en-US" sz="1600" kern="0" dirty="0" smtClean="0"/>
              </a:p>
              <a:p>
                <a:pPr lvl="2"/>
                <a:endParaRPr lang="en-US" sz="1600" kern="0" dirty="0" smtClean="0"/>
              </a:p>
              <a:p>
                <a:endParaRPr lang="en-US" sz="2400" kern="0" dirty="0" smtClean="0">
                  <a:solidFill>
                    <a:srgbClr val="000099"/>
                  </a:solidFill>
                </a:endParaRPr>
              </a:p>
              <a:p>
                <a:endParaRPr lang="en-US" sz="2400" kern="0" dirty="0">
                  <a:solidFill>
                    <a:srgbClr val="000099"/>
                  </a:solidFill>
                </a:endParaRPr>
              </a:p>
            </p:txBody>
          </p:sp>
        </mc:Choice>
        <mc:Fallback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0508" y="403654"/>
                <a:ext cx="4835611" cy="4973137"/>
              </a:xfrm>
              <a:prstGeom prst="rect">
                <a:avLst/>
              </a:prstGeom>
              <a:blipFill rotWithShape="0">
                <a:blip r:embed="rId3"/>
                <a:stretch>
                  <a:fillRect l="-1259" t="-49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51319" y="4071863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G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8905" y="2077947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n-5</a:t>
            </a:r>
            <a:r>
              <a:rPr lang="en-US" sz="2000" dirty="0" smtClean="0"/>
              <a:t> leaves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304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  <a:endParaRPr lang="en-US" dirty="0">
              <a:solidFill>
                <a:srgbClr val="000000"/>
              </a:solidFill>
              <a:latin typeface="Creepsville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1340" y="251533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kern="0" dirty="0" smtClean="0">
                <a:solidFill>
                  <a:srgbClr val="FF0000"/>
                </a:solidFill>
                <a:latin typeface="Creepsville" panose="02000000000000000000" pitchFamily="2" charset="0"/>
              </a:rPr>
              <a:t>Cycles</a:t>
            </a:r>
            <a:endParaRPr lang="en-US" sz="7200" kern="0" dirty="0">
              <a:solidFill>
                <a:srgbClr val="FF0000"/>
              </a:solidFill>
              <a:latin typeface="Creepsvil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6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reepsville" panose="02000000000000000000" pitchFamily="2" charset="0"/>
              </a:rPr>
              <a:t>Zombie culture</a:t>
            </a:r>
            <a:endParaRPr lang="en-US" dirty="0">
              <a:latin typeface="Creepsville" panose="02000000000000000000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400+ zombie-themed movies</a:t>
            </a:r>
          </a:p>
          <a:p>
            <a:endParaRPr lang="en-US" dirty="0"/>
          </a:p>
          <a:p>
            <a:r>
              <a:rPr lang="en-US" i="1" dirty="0" smtClean="0"/>
              <a:t>Walking Dead </a:t>
            </a:r>
            <a:r>
              <a:rPr lang="en-US" dirty="0" smtClean="0"/>
              <a:t>season 5 finale: 15.8 million  							 viewers</a:t>
            </a:r>
          </a:p>
          <a:p>
            <a:endParaRPr lang="en-US" dirty="0"/>
          </a:p>
          <a:p>
            <a:r>
              <a:rPr lang="en-US" dirty="0" smtClean="0"/>
              <a:t>tens of thousands participate in “Zombie Walks” across the world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FD6F-D795-459A-BF32-753F9B0F320B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Zombie number of cycles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Theorem </a:t>
            </a:r>
            <a:r>
              <a:rPr lang="en-US" dirty="0">
                <a:solidFill>
                  <a:srgbClr val="0070C0"/>
                </a:solidFill>
              </a:rPr>
              <a:t>(BMPGP,15</a:t>
            </a:r>
            <a:r>
              <a:rPr lang="en-US" dirty="0" smtClean="0">
                <a:solidFill>
                  <a:srgbClr val="0070C0"/>
                </a:solidFill>
              </a:rPr>
              <a:t>+)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dirty="0" smtClean="0">
                <a:solidFill>
                  <a:srgbClr val="000099"/>
                </a:solidFill>
              </a:rPr>
              <a:t>n ≥ 27</a:t>
            </a:r>
            <a:r>
              <a:rPr lang="en-US" dirty="0" smtClean="0"/>
              <a:t>, then </a:t>
            </a:r>
            <a:r>
              <a:rPr lang="en-US" dirty="0" smtClean="0">
                <a:solidFill>
                  <a:srgbClr val="000099"/>
                </a:solidFill>
              </a:rPr>
              <a:t>z(C</a:t>
            </a:r>
            <a:r>
              <a:rPr lang="en-US" baseline="-25000" dirty="0" smtClean="0">
                <a:solidFill>
                  <a:srgbClr val="000099"/>
                </a:solidFill>
              </a:rPr>
              <a:t>n</a:t>
            </a:r>
            <a:r>
              <a:rPr lang="en-US" dirty="0" smtClean="0">
                <a:solidFill>
                  <a:srgbClr val="000099"/>
                </a:solidFill>
              </a:rPr>
              <a:t>) = 4</a:t>
            </a:r>
            <a:r>
              <a:rPr lang="en-US" dirty="0" smtClean="0"/>
              <a:t>, so </a:t>
            </a:r>
            <a:r>
              <a:rPr lang="en-US" dirty="0">
                <a:solidFill>
                  <a:srgbClr val="000099"/>
                </a:solidFill>
              </a:rPr>
              <a:t>Z(C</a:t>
            </a:r>
            <a:r>
              <a:rPr lang="en-US" baseline="-25000" dirty="0">
                <a:solidFill>
                  <a:srgbClr val="000099"/>
                </a:solidFill>
              </a:rPr>
              <a:t>n</a:t>
            </a:r>
            <a:r>
              <a:rPr lang="en-US" dirty="0" smtClean="0">
                <a:solidFill>
                  <a:srgbClr val="000099"/>
                </a:solidFill>
              </a:rPr>
              <a:t>) </a:t>
            </a:r>
            <a:r>
              <a:rPr lang="en-US" dirty="0" smtClean="0">
                <a:solidFill>
                  <a:srgbClr val="000099"/>
                </a:solidFill>
              </a:rPr>
              <a:t>= 2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of proof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7731" y="1600200"/>
                <a:ext cx="8461418" cy="4525963"/>
              </a:xfrm>
            </p:spPr>
            <p:txBody>
              <a:bodyPr/>
              <a:lstStyle/>
              <a:p>
                <a:r>
                  <a:rPr lang="en-US" sz="2600" dirty="0" smtClean="0"/>
                  <a:t>survivor wins </a:t>
                </a:r>
                <a:r>
                  <a:rPr lang="en-US" sz="2600" dirty="0" err="1" smtClean="0"/>
                  <a:t>iff</a:t>
                </a:r>
                <a:r>
                  <a:rPr lang="en-US" sz="2600" dirty="0" smtClean="0"/>
                  <a:t> the zombies are on a </a:t>
                </a:r>
                <a:r>
                  <a:rPr lang="en-US" sz="2600" dirty="0" err="1" smtClean="0"/>
                  <a:t>subpath</a:t>
                </a:r>
                <a:r>
                  <a:rPr lang="en-US" sz="2600" dirty="0" smtClean="0"/>
                  <a:t> of order at most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2600" i="1" dirty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600" b="0" i="0" dirty="0" smtClean="0">
                            <a:solidFill>
                              <a:srgbClr val="000099"/>
                            </a:solidFill>
                            <a:latin typeface="Arial" panose="020B0604020202020204" pitchFamily="34" charset="0"/>
                          </a:rPr>
                          <m:t>n</m:t>
                        </m:r>
                        <m:r>
                          <a:rPr lang="en-US" sz="2600" i="1" dirty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e>
                    </m:d>
                  </m:oMath>
                </a14:m>
                <a:r>
                  <a:rPr lang="en-US" sz="2600" dirty="0">
                    <a:solidFill>
                      <a:srgbClr val="000099"/>
                    </a:solidFill>
                  </a:rPr>
                  <a:t>- </a:t>
                </a:r>
                <a:r>
                  <a:rPr lang="en-US" sz="2600" dirty="0" smtClean="0">
                    <a:solidFill>
                      <a:srgbClr val="000099"/>
                    </a:solidFill>
                  </a:rPr>
                  <a:t>2</a:t>
                </a:r>
              </a:p>
              <a:p>
                <a:r>
                  <a:rPr lang="en-US" sz="2600" dirty="0" err="1" smtClean="0"/>
                  <a:t>overcount</a:t>
                </a:r>
                <a:r>
                  <a:rPr lang="en-US" sz="2600" dirty="0" smtClean="0"/>
                  <a:t> these configurations: </a:t>
                </a:r>
              </a:p>
              <a:p>
                <a:pPr lvl="1"/>
                <a:r>
                  <a:rPr lang="en-US" sz="2200" dirty="0" smtClean="0"/>
                  <a:t>distinguishing two zombies one at each end of the </a:t>
                </a:r>
                <a:r>
                  <a:rPr lang="en-US" sz="2200" dirty="0" err="1" smtClean="0"/>
                  <a:t>subpath</a:t>
                </a:r>
                <a:endParaRPr lang="en-US" sz="2200" dirty="0" smtClean="0"/>
              </a:p>
              <a:p>
                <a:pPr>
                  <a:buClr>
                    <a:schemeClr val="tx1"/>
                  </a:buClr>
                </a:pPr>
                <a:r>
                  <a:rPr lang="en-US" sz="2600" dirty="0" smtClean="0">
                    <a:solidFill>
                      <a:srgbClr val="000099"/>
                    </a:solidFill>
                  </a:rPr>
                  <a:t>k(k-1)</a:t>
                </a:r>
                <a:r>
                  <a:rPr lang="en-US" sz="2600" dirty="0" smtClean="0"/>
                  <a:t> ways to select the two zombies;  </a:t>
                </a:r>
                <a:r>
                  <a:rPr lang="en-US" sz="2600" dirty="0" smtClean="0">
                    <a:solidFill>
                      <a:srgbClr val="000099"/>
                    </a:solidFill>
                  </a:rPr>
                  <a:t>n</a:t>
                </a:r>
                <a:r>
                  <a:rPr lang="en-US" sz="2600" dirty="0" smtClean="0"/>
                  <a:t> choices for position of the path</a:t>
                </a:r>
              </a:p>
              <a:p>
                <a:r>
                  <a:rPr lang="en-US" sz="2600" dirty="0" smtClean="0"/>
                  <a:t>two zombies start in right place with probability </a:t>
                </a:r>
                <a:r>
                  <a:rPr lang="en-US" sz="2600" dirty="0" smtClean="0">
                    <a:solidFill>
                      <a:srgbClr val="000099"/>
                    </a:solidFill>
                  </a:rPr>
                  <a:t>(1/n)</a:t>
                </a:r>
                <a:r>
                  <a:rPr lang="en-US" sz="2600" baseline="30000" dirty="0" smtClean="0">
                    <a:solidFill>
                      <a:srgbClr val="000099"/>
                    </a:solidFill>
                  </a:rPr>
                  <a:t>2</a:t>
                </a:r>
                <a:r>
                  <a:rPr lang="en-US" sz="2600" dirty="0" smtClean="0">
                    <a:solidFill>
                      <a:srgbClr val="000099"/>
                    </a:solidFill>
                  </a:rPr>
                  <a:t> </a:t>
                </a:r>
              </a:p>
              <a:p>
                <a:r>
                  <a:rPr lang="en-US" sz="2600" dirty="0" smtClean="0"/>
                  <a:t>remaining zombies on </a:t>
                </a:r>
                <a:r>
                  <a:rPr lang="en-US" sz="2600" dirty="0" err="1" smtClean="0"/>
                  <a:t>subpath</a:t>
                </a:r>
                <a:r>
                  <a:rPr lang="en-US" sz="2600" dirty="0" smtClean="0"/>
                  <a:t>, with probability </a:t>
                </a:r>
                <a:r>
                  <a:rPr lang="en-US" sz="2600" dirty="0" smtClean="0">
                    <a:solidFill>
                      <a:srgbClr val="000099"/>
                    </a:solidFill>
                  </a:rPr>
                  <a:t>(r/n)</a:t>
                </a:r>
                <a:r>
                  <a:rPr lang="en-US" sz="2600" baseline="30000" dirty="0" smtClean="0">
                    <a:solidFill>
                      <a:srgbClr val="000099"/>
                    </a:solidFill>
                  </a:rPr>
                  <a:t>k-2</a:t>
                </a:r>
                <a:r>
                  <a:rPr lang="en-US" sz="2600" dirty="0" smtClean="0">
                    <a:solidFill>
                      <a:srgbClr val="000099"/>
                    </a:solidFill>
                  </a:rPr>
                  <a:t> </a:t>
                </a:r>
              </a:p>
              <a:p>
                <a:endParaRPr lang="en-US" sz="2400" dirty="0" smtClean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7731" y="1600200"/>
                <a:ext cx="8461418" cy="4525963"/>
              </a:xfrm>
              <a:blipFill rotWithShape="0">
                <a:blip r:embed="rId2"/>
                <a:stretch>
                  <a:fillRect l="-1081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7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of proof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5958"/>
            <a:ext cx="8229600" cy="4525963"/>
          </a:xfrm>
        </p:spPr>
        <p:txBody>
          <a:bodyPr/>
          <a:lstStyle/>
          <a:p>
            <a:r>
              <a:rPr lang="en-US" sz="2400" dirty="0" smtClean="0"/>
              <a:t>hence,</a:t>
            </a:r>
          </a:p>
          <a:p>
            <a:endParaRPr lang="en-US" sz="2400" dirty="0">
              <a:solidFill>
                <a:srgbClr val="000099"/>
              </a:solidFill>
            </a:endParaRPr>
          </a:p>
          <a:p>
            <a:endParaRPr lang="en-US" sz="2400" dirty="0" smtClean="0">
              <a:solidFill>
                <a:srgbClr val="000099"/>
              </a:solidFill>
            </a:endParaRPr>
          </a:p>
          <a:p>
            <a:endParaRPr lang="en-US" sz="2400" dirty="0">
              <a:solidFill>
                <a:srgbClr val="000099"/>
              </a:solidFill>
            </a:endParaRPr>
          </a:p>
          <a:p>
            <a:endParaRPr lang="en-US" sz="2400" dirty="0" smtClean="0">
              <a:solidFill>
                <a:srgbClr val="000099"/>
              </a:solidFill>
            </a:endParaRPr>
          </a:p>
          <a:p>
            <a:endParaRPr lang="en-US" sz="2400" dirty="0">
              <a:solidFill>
                <a:srgbClr val="000099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000099"/>
                </a:solidFill>
              </a:rPr>
              <a:t>k = 4 </a:t>
            </a:r>
            <a:r>
              <a:rPr lang="en-US" sz="2400" dirty="0" smtClean="0"/>
              <a:t>gives </a:t>
            </a:r>
            <a:r>
              <a:rPr lang="en-US" sz="2400" dirty="0" err="1" smtClean="0">
                <a:solidFill>
                  <a:srgbClr val="000099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99"/>
                </a:solidFill>
              </a:rPr>
              <a:t>k</a:t>
            </a:r>
            <a:r>
              <a:rPr lang="en-US" sz="2400" dirty="0" smtClean="0">
                <a:solidFill>
                  <a:srgbClr val="000099"/>
                </a:solidFill>
              </a:rPr>
              <a:t>(</a:t>
            </a:r>
            <a:r>
              <a:rPr lang="en-US" sz="2400" dirty="0">
                <a:solidFill>
                  <a:srgbClr val="000099"/>
                </a:solidFill>
              </a:rPr>
              <a:t>C</a:t>
            </a:r>
            <a:r>
              <a:rPr lang="en-US" sz="2400" baseline="-25000" dirty="0">
                <a:solidFill>
                  <a:srgbClr val="000099"/>
                </a:solidFill>
              </a:rPr>
              <a:t>n</a:t>
            </a:r>
            <a:r>
              <a:rPr lang="en-US" sz="2400" dirty="0" smtClean="0">
                <a:solidFill>
                  <a:srgbClr val="000099"/>
                </a:solidFill>
              </a:rPr>
              <a:t>) </a:t>
            </a:r>
            <a:r>
              <a:rPr lang="en-US" sz="2400" dirty="0">
                <a:solidFill>
                  <a:srgbClr val="000099"/>
                </a:solidFill>
              </a:rPr>
              <a:t>≤ </a:t>
            </a:r>
            <a:r>
              <a:rPr lang="en-US" sz="2400" dirty="0" smtClean="0">
                <a:solidFill>
                  <a:srgbClr val="000099"/>
                </a:solidFill>
              </a:rPr>
              <a:t>½</a:t>
            </a:r>
          </a:p>
          <a:p>
            <a:endParaRPr lang="en-US" sz="2400" dirty="0">
              <a:solidFill>
                <a:srgbClr val="000099"/>
              </a:solidFill>
            </a:endParaRPr>
          </a:p>
          <a:p>
            <a:r>
              <a:rPr lang="en-US" sz="2400" dirty="0" smtClean="0"/>
              <a:t>lower bound analogous</a:t>
            </a:r>
          </a:p>
          <a:p>
            <a:endParaRPr lang="en-US" sz="2400" dirty="0" smtClean="0">
              <a:solidFill>
                <a:srgbClr val="000099"/>
              </a:solidFill>
            </a:endParaRPr>
          </a:p>
          <a:p>
            <a:pPr marL="0" indent="0" algn="ctr">
              <a:buNone/>
            </a:pPr>
            <a:endParaRPr lang="en-US" sz="2000" i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795" y="1690352"/>
            <a:ext cx="5016140" cy="2353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53463" y="5232477"/>
            <a:ext cx="222422" cy="238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55652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kern="0" dirty="0" smtClean="0">
                <a:solidFill>
                  <a:srgbClr val="FF0000"/>
                </a:solidFill>
                <a:latin typeface="Creepsville" panose="02000000000000000000" pitchFamily="2" charset="0"/>
              </a:rPr>
              <a:t>Projective planes</a:t>
            </a:r>
            <a:endParaRPr lang="en-US" sz="7200" kern="0" dirty="0">
              <a:solidFill>
                <a:srgbClr val="FF0000"/>
              </a:solidFill>
              <a:latin typeface="Creepsvil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2F4468-A2F0-428E-BBA6-11DE42DBCB0F}" type="slidenum">
              <a:rPr lang="en-US" smtClean="0"/>
              <a:pPr/>
              <a:t>24</a:t>
            </a:fld>
            <a:endParaRPr lang="en-US" dirty="0" smtClean="0"/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738" y="996779"/>
            <a:ext cx="8345230" cy="505636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 smtClean="0"/>
              <a:t>finite </a:t>
            </a:r>
            <a:r>
              <a:rPr lang="en-US" sz="2600" dirty="0" smtClean="0">
                <a:solidFill>
                  <a:srgbClr val="FF0000"/>
                </a:solidFill>
              </a:rPr>
              <a:t>projective plane P: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two lines meet in a unique point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two points determine a unique line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exist </a:t>
            </a:r>
            <a:r>
              <a:rPr lang="en-US" sz="2400" dirty="0" smtClean="0">
                <a:solidFill>
                  <a:srgbClr val="000099"/>
                </a:solidFill>
              </a:rPr>
              <a:t>4</a:t>
            </a:r>
            <a:r>
              <a:rPr lang="en-US" sz="2400" dirty="0" smtClean="0"/>
              <a:t> points, no line contains more than two of them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600" dirty="0" smtClean="0">
                <a:solidFill>
                  <a:srgbClr val="000099"/>
                </a:solidFill>
              </a:rPr>
              <a:t>q</a:t>
            </a:r>
            <a:r>
              <a:rPr lang="en-US" sz="2600" baseline="30000" dirty="0" smtClean="0">
                <a:solidFill>
                  <a:srgbClr val="000099"/>
                </a:solidFill>
              </a:rPr>
              <a:t>2</a:t>
            </a:r>
            <a:r>
              <a:rPr lang="en-US" sz="2600" dirty="0" smtClean="0">
                <a:solidFill>
                  <a:srgbClr val="000099"/>
                </a:solidFill>
              </a:rPr>
              <a:t>+q+1</a:t>
            </a:r>
            <a:r>
              <a:rPr lang="en-US" sz="2600" dirty="0" smtClean="0"/>
              <a:t> points; each line (point) contains (is incident with) </a:t>
            </a:r>
            <a:r>
              <a:rPr lang="en-US" sz="2600" dirty="0" smtClean="0">
                <a:solidFill>
                  <a:srgbClr val="000099"/>
                </a:solidFill>
              </a:rPr>
              <a:t>q+1</a:t>
            </a:r>
            <a:r>
              <a:rPr lang="en-US" sz="2600" dirty="0" smtClean="0"/>
              <a:t> points (lines)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sz="105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600" dirty="0" smtClean="0">
                <a:solidFill>
                  <a:srgbClr val="FF0000"/>
                </a:solidFill>
              </a:rPr>
              <a:t>incidence graph (IG) </a:t>
            </a:r>
            <a:r>
              <a:rPr lang="en-US" sz="2600" dirty="0" smtClean="0"/>
              <a:t>of </a:t>
            </a:r>
            <a:r>
              <a:rPr lang="en-US" sz="2600" dirty="0" smtClean="0">
                <a:solidFill>
                  <a:srgbClr val="000099"/>
                </a:solidFill>
              </a:rPr>
              <a:t>P: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 smtClean="0"/>
              <a:t>bipartite graph </a:t>
            </a:r>
            <a:r>
              <a:rPr lang="en-US" sz="2600" dirty="0" smtClean="0">
                <a:solidFill>
                  <a:srgbClr val="000099"/>
                </a:solidFill>
              </a:rPr>
              <a:t>G(P)</a:t>
            </a:r>
            <a:r>
              <a:rPr lang="en-US" sz="2600" dirty="0" smtClean="0"/>
              <a:t> with </a:t>
            </a:r>
            <a:r>
              <a:rPr lang="en-US" sz="2600" dirty="0" smtClean="0">
                <a:solidFill>
                  <a:srgbClr val="FF0000"/>
                </a:solidFill>
              </a:rPr>
              <a:t>red</a:t>
            </a:r>
            <a:r>
              <a:rPr lang="en-US" sz="2600" dirty="0" smtClean="0"/>
              <a:t> nodes the points of </a:t>
            </a:r>
            <a:r>
              <a:rPr lang="en-US" sz="2600" dirty="0" smtClean="0">
                <a:solidFill>
                  <a:srgbClr val="000099"/>
                </a:solidFill>
              </a:rPr>
              <a:t>P</a:t>
            </a:r>
            <a:r>
              <a:rPr lang="en-US" sz="2600" dirty="0" smtClean="0"/>
              <a:t> and </a:t>
            </a:r>
            <a:r>
              <a:rPr lang="en-US" sz="2600" dirty="0" smtClean="0">
                <a:solidFill>
                  <a:srgbClr val="00B0F0"/>
                </a:solidFill>
              </a:rPr>
              <a:t>blue</a:t>
            </a:r>
            <a:r>
              <a:rPr lang="en-US" sz="2600" dirty="0" smtClean="0"/>
              <a:t> nodes the lines of </a:t>
            </a:r>
            <a:r>
              <a:rPr lang="en-US" sz="2600" dirty="0" smtClean="0">
                <a:solidFill>
                  <a:srgbClr val="000099"/>
                </a:solidFill>
              </a:rPr>
              <a:t>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 smtClean="0"/>
              <a:t>a point is joined to a line if it is on that line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344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</a:t>
            </a:r>
            <a:endParaRPr lang="en-GB" dirty="0" smtClean="0"/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965E4B-AEAE-4190-80BA-504355E6AD6C}" type="slidenum">
              <a:rPr lang="en-US" smtClean="0"/>
              <a:pPr/>
              <a:t>25</a:t>
            </a:fld>
            <a:endParaRPr lang="en-US" dirty="0" smtClean="0"/>
          </a:p>
        </p:txBody>
      </p:sp>
      <p:pic>
        <p:nvPicPr>
          <p:cNvPr id="13317" name="Content Placeholder 5" descr="325px-Heawood_graph_2COL.sv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836" y="1804516"/>
            <a:ext cx="29892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 descr="600px-Fano_pl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500" y="1768389"/>
            <a:ext cx="2979737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1959533" y="4793821"/>
            <a:ext cx="2178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Fano plane</a:t>
            </a:r>
            <a:endParaRPr lang="en-GB" dirty="0"/>
          </a:p>
        </p:txBody>
      </p:sp>
      <p:sp>
        <p:nvSpPr>
          <p:cNvPr id="13320" name="TextBox 9"/>
          <p:cNvSpPr txBox="1">
            <a:spLocks noChangeArrowheads="1"/>
          </p:cNvSpPr>
          <p:nvPr/>
        </p:nvSpPr>
        <p:spPr bwMode="auto">
          <a:xfrm>
            <a:off x="5211805" y="4991015"/>
            <a:ext cx="1995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Heawood 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493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Cop number of planes</a:t>
            </a:r>
            <a:endParaRPr lang="en-GB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2400" dirty="0" smtClean="0"/>
          </a:p>
          <a:p>
            <a:pPr eaLnBrk="1" hangingPunct="1">
              <a:buClr>
                <a:schemeClr val="tx1"/>
              </a:buClr>
            </a:pPr>
            <a:r>
              <a:rPr lang="en-US" sz="2800" dirty="0" smtClean="0">
                <a:solidFill>
                  <a:srgbClr val="008000"/>
                </a:solidFill>
              </a:rPr>
              <a:t>IG of projective planes</a:t>
            </a:r>
            <a:r>
              <a:rPr lang="en-US" sz="2800" dirty="0" smtClean="0"/>
              <a:t>: girth </a:t>
            </a:r>
            <a:r>
              <a:rPr lang="en-US" sz="2800" dirty="0" smtClean="0">
                <a:solidFill>
                  <a:srgbClr val="000099"/>
                </a:solidFill>
              </a:rPr>
              <a:t>6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000099"/>
                </a:solidFill>
              </a:rPr>
              <a:t>(q+1)-</a:t>
            </a:r>
            <a:r>
              <a:rPr lang="en-US" sz="2800" dirty="0" smtClean="0"/>
              <a:t>regular, so have cop number </a:t>
            </a:r>
            <a:r>
              <a:rPr lang="en-US" sz="2800" dirty="0" smtClean="0">
                <a:solidFill>
                  <a:srgbClr val="000099"/>
                </a:solidFill>
              </a:rPr>
              <a:t>≥ q+1</a:t>
            </a:r>
          </a:p>
          <a:p>
            <a:pPr lvl="1" eaLnBrk="1" hangingPunct="1"/>
            <a:r>
              <a:rPr lang="en-US" dirty="0" smtClean="0"/>
              <a:t>order  </a:t>
            </a:r>
            <a:r>
              <a:rPr lang="en-US" dirty="0" smtClean="0">
                <a:solidFill>
                  <a:srgbClr val="000099"/>
                </a:solidFill>
              </a:rPr>
              <a:t>2(q</a:t>
            </a:r>
            <a:r>
              <a:rPr lang="en-US" baseline="30000" dirty="0" smtClean="0">
                <a:solidFill>
                  <a:srgbClr val="000099"/>
                </a:solidFill>
              </a:rPr>
              <a:t>2</a:t>
            </a:r>
            <a:r>
              <a:rPr lang="en-US" dirty="0" smtClean="0">
                <a:solidFill>
                  <a:srgbClr val="000099"/>
                </a:solidFill>
              </a:rPr>
              <a:t>+q+1)</a:t>
            </a:r>
            <a:endParaRPr lang="en-US" dirty="0" smtClean="0"/>
          </a:p>
          <a:p>
            <a:pPr lvl="1" eaLnBrk="1" hangingPunct="1">
              <a:buClr>
                <a:schemeClr val="tx1"/>
              </a:buClr>
            </a:pPr>
            <a:endParaRPr lang="en-US" dirty="0" smtClean="0">
              <a:solidFill>
                <a:srgbClr val="0070C0"/>
              </a:solidFill>
            </a:endParaRPr>
          </a:p>
          <a:p>
            <a:pPr lvl="1" eaLnBrk="1" hangingPunct="1">
              <a:buClr>
                <a:schemeClr val="tx1"/>
              </a:buClr>
            </a:pPr>
            <a:r>
              <a:rPr lang="en-US" dirty="0" smtClean="0">
                <a:solidFill>
                  <a:srgbClr val="0070C0"/>
                </a:solidFill>
              </a:rPr>
              <a:t>(Prałat,10)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cop number </a:t>
            </a:r>
            <a:r>
              <a:rPr lang="en-US" dirty="0" smtClean="0">
                <a:solidFill>
                  <a:srgbClr val="000099"/>
                </a:solidFill>
              </a:rPr>
              <a:t>= q+1</a:t>
            </a:r>
            <a:endParaRPr lang="en-US" dirty="0" smtClean="0"/>
          </a:p>
        </p:txBody>
      </p:sp>
      <p:sp>
        <p:nvSpPr>
          <p:cNvPr id="1434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1434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93DFC1A-7E73-4918-821A-CFD1C6DB468D}" type="slidenum">
              <a:rPr lang="en-US" smtClean="0"/>
              <a:pPr/>
              <a:t>26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963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Zombies on planes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Theorem </a:t>
                </a:r>
                <a:r>
                  <a:rPr lang="en-US" dirty="0">
                    <a:solidFill>
                      <a:srgbClr val="0070C0"/>
                    </a:solidFill>
                  </a:rPr>
                  <a:t>(BMPGP,15+)</a:t>
                </a:r>
              </a:p>
              <a:p>
                <a:pPr marL="0" indent="0">
                  <a:buNone/>
                </a:pPr>
                <a:r>
                  <a:rPr lang="en-US" dirty="0" smtClean="0"/>
                  <a:t>For large </a:t>
                </a:r>
                <a:r>
                  <a:rPr lang="en-US" dirty="0" smtClean="0">
                    <a:solidFill>
                      <a:srgbClr val="000099"/>
                    </a:solidFill>
                  </a:rPr>
                  <a:t>q</a:t>
                </a:r>
                <a:r>
                  <a:rPr lang="en-US" dirty="0" smtClean="0"/>
                  <a:t>,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rad>
                  </m:oMath>
                </a14:m>
                <a:r>
                  <a:rPr lang="en-US" dirty="0" smtClean="0">
                    <a:solidFill>
                      <a:srgbClr val="000099"/>
                    </a:solidFill>
                  </a:rPr>
                  <a:t> ).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Hence, </a:t>
                </a:r>
                <a:r>
                  <a:rPr lang="en-US" dirty="0" smtClean="0">
                    <a:solidFill>
                      <a:srgbClr val="000099"/>
                    </a:solidFill>
                  </a:rPr>
                  <a:t>Z(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99"/>
                    </a:solidFill>
                  </a:rPr>
                  <a:t>) = 2.</a:t>
                </a:r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876961" y="2292908"/>
            <a:ext cx="5241797" cy="10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kern="0" dirty="0" smtClean="0">
                <a:solidFill>
                  <a:srgbClr val="FF0000"/>
                </a:solidFill>
                <a:latin typeface="Creepsville" panose="02000000000000000000" pitchFamily="2" charset="0"/>
              </a:rPr>
              <a:t>Hypercubes</a:t>
            </a:r>
            <a:endParaRPr lang="en-US" sz="7200" kern="0" dirty="0">
              <a:solidFill>
                <a:srgbClr val="FF0000"/>
              </a:solidFill>
              <a:latin typeface="Creepsville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6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7178" y="889686"/>
                <a:ext cx="8299622" cy="5236477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 smtClean="0">
                    <a:solidFill>
                      <a:srgbClr val="0070C0"/>
                    </a:solidFill>
                  </a:rPr>
                  <a:t>(Maamoun,Meyniel,87)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⌈"/>
                        <m:endChr m:val="⌉"/>
                        <m:ctrlP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Theorem </a:t>
                </a:r>
                <a:r>
                  <a:rPr lang="en-US" dirty="0">
                    <a:solidFill>
                      <a:srgbClr val="0070C0"/>
                    </a:solidFill>
                  </a:rPr>
                  <a:t>(BMPGP,15+)</a:t>
                </a:r>
              </a:p>
              <a:p>
                <a:pPr marL="0" indent="0">
                  <a:buNone/>
                </a:pPr>
                <a:r>
                  <a:rPr lang="en-US" dirty="0" smtClean="0"/>
                  <a:t>For large </a:t>
                </a:r>
                <a:r>
                  <a:rPr lang="en-US" dirty="0" smtClean="0">
                    <a:solidFill>
                      <a:srgbClr val="000099"/>
                    </a:solidFill>
                  </a:rPr>
                  <a:t>n</a:t>
                </a:r>
                <a:r>
                  <a:rPr lang="en-US" dirty="0" smtClean="0"/>
                  <a:t>, </a:t>
                </a:r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).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Hence, </a:t>
                </a:r>
                <a:r>
                  <a:rPr lang="en-US" dirty="0" smtClean="0">
                    <a:solidFill>
                      <a:srgbClr val="000099"/>
                    </a:solidFill>
                  </a:rPr>
                  <a:t>Z(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99"/>
                    </a:solidFill>
                  </a:rPr>
                  <a:t>) = 4/3.</a:t>
                </a:r>
                <a:endParaRPr lang="en-US" dirty="0">
                  <a:solidFill>
                    <a:srgbClr val="000099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7178" y="889686"/>
                <a:ext cx="8299622" cy="5236477"/>
              </a:xfrm>
              <a:blipFill rotWithShape="0">
                <a:blip r:embed="rId2"/>
                <a:stretch>
                  <a:fillRect l="-1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0" name="Picture 2" descr="Hypercubestar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6998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09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FD6F-D795-459A-BF32-753F9B0F320B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of proof of lower bound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 smtClean="0"/>
                  <a:t>show </a:t>
                </a:r>
                <a:r>
                  <a:rPr lang="en-US" sz="2400" dirty="0" err="1" smtClean="0"/>
                  <a:t>a.a.s</a:t>
                </a:r>
                <a:r>
                  <a:rPr lang="en-US" sz="2400" dirty="0" smtClean="0"/>
                  <a:t>. survivor can escape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sz="2400" dirty="0">
                    <a:solidFill>
                      <a:srgbClr val="000099"/>
                    </a:solidFill>
                  </a:rPr>
                  <a:t>  </a:t>
                </a:r>
                <a:r>
                  <a:rPr lang="en-US" sz="2400" dirty="0" smtClean="0"/>
                  <a:t>zombies 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sz="2400" dirty="0" smtClean="0">
                    <a:solidFill>
                      <a:srgbClr val="C00000"/>
                    </a:solidFill>
                  </a:rPr>
                  <a:t>vertices</a:t>
                </a:r>
                <a:r>
                  <a:rPr lang="en-US" sz="2400" dirty="0" smtClean="0"/>
                  <a:t>: binary bit strings</a:t>
                </a:r>
              </a:p>
              <a:p>
                <a:r>
                  <a:rPr lang="en-US" sz="2400" i="1" dirty="0" err="1" smtClean="0"/>
                  <a:t>Chernoff’s</a:t>
                </a:r>
                <a:r>
                  <a:rPr lang="en-US" sz="2400" i="1" dirty="0" smtClean="0"/>
                  <a:t> bound</a:t>
                </a:r>
                <a:r>
                  <a:rPr lang="en-US" sz="2400" dirty="0" smtClean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num>
                      <m:den>
                        <m:r>
                          <a:rPr lang="en-US" sz="2400" b="0" i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24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num>
                      <m:den>
                        <m:r>
                          <a:rPr lang="en-US" sz="2400" b="0" i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f>
                      <m:fPr>
                        <m:ctrlPr>
                          <a:rPr lang="en-US" sz="24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num>
                      <m:den>
                        <m:r>
                          <a:rPr lang="en-US" sz="2400" b="0" i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/3</m:t>
                    </m:r>
                  </m:oMath>
                </a14:m>
                <a:r>
                  <a:rPr lang="en-US" sz="2400" dirty="0" smtClean="0"/>
                  <a:t> zombies begin with an even number of ones in their binary string</a:t>
                </a:r>
              </a:p>
              <a:p>
                <a:pPr lvl="1"/>
                <a:r>
                  <a:rPr lang="en-US" sz="2000" dirty="0" smtClean="0"/>
                  <a:t>this holds throughout the game, as zombies always move</a:t>
                </a:r>
              </a:p>
              <a:p>
                <a:r>
                  <a:rPr lang="en-US" sz="2400" dirty="0" smtClean="0"/>
                  <a:t>the survivor, independently, always has an even distance to less than </a:t>
                </a:r>
                <a:r>
                  <a:rPr lang="en-US" sz="2400" dirty="0" smtClean="0">
                    <a:solidFill>
                      <a:srgbClr val="000099"/>
                    </a:solidFill>
                  </a:rPr>
                  <a:t>n/3</a:t>
                </a:r>
                <a:r>
                  <a:rPr lang="en-US" sz="2400" dirty="0" smtClean="0"/>
                  <a:t> zombies, and an odd distance to less than </a:t>
                </a:r>
                <a:r>
                  <a:rPr lang="en-US" sz="2400" dirty="0" smtClean="0">
                    <a:solidFill>
                      <a:srgbClr val="000099"/>
                    </a:solidFill>
                  </a:rPr>
                  <a:t>n/3</a:t>
                </a:r>
                <a:r>
                  <a:rPr lang="en-US" sz="2400" dirty="0" smtClean="0"/>
                  <a:t> zombies</a:t>
                </a:r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endParaRPr lang="en-US" sz="2000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6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9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of proof of upper bound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survivor strategy: pick an arbitrary vertex distance at least </a:t>
            </a:r>
            <a:r>
              <a:rPr lang="en-US" sz="2200" dirty="0" smtClean="0">
                <a:solidFill>
                  <a:srgbClr val="000099"/>
                </a:solidFill>
              </a:rPr>
              <a:t>2</a:t>
            </a:r>
            <a:r>
              <a:rPr lang="en-US" sz="2200" dirty="0" smtClean="0"/>
              <a:t> from all the zombies</a:t>
            </a:r>
          </a:p>
          <a:p>
            <a:pPr lvl="1"/>
            <a:r>
              <a:rPr lang="en-US" sz="2200" dirty="0" smtClean="0"/>
              <a:t>note that there are at most </a:t>
            </a:r>
            <a:r>
              <a:rPr lang="en-US" sz="2200" dirty="0" smtClean="0">
                <a:solidFill>
                  <a:srgbClr val="000099"/>
                </a:solidFill>
              </a:rPr>
              <a:t>k(n+2) &lt; 2</a:t>
            </a:r>
            <a:r>
              <a:rPr lang="en-US" sz="2200" baseline="30000" dirty="0" smtClean="0">
                <a:solidFill>
                  <a:srgbClr val="000099"/>
                </a:solidFill>
              </a:rPr>
              <a:t>n</a:t>
            </a:r>
            <a:r>
              <a:rPr lang="en-US" sz="2200" dirty="0" smtClean="0">
                <a:solidFill>
                  <a:srgbClr val="000099"/>
                </a:solidFill>
              </a:rPr>
              <a:t> </a:t>
            </a:r>
            <a:r>
              <a:rPr lang="en-US" sz="2200" dirty="0" smtClean="0"/>
              <a:t>vertices at distance at most </a:t>
            </a:r>
            <a:r>
              <a:rPr lang="en-US" sz="2200" dirty="0" smtClean="0">
                <a:solidFill>
                  <a:srgbClr val="000099"/>
                </a:solidFill>
              </a:rPr>
              <a:t>1</a:t>
            </a:r>
            <a:r>
              <a:rPr lang="en-US" sz="2200" dirty="0" smtClean="0"/>
              <a:t> from some zombie</a:t>
            </a:r>
            <a:endParaRPr lang="en-US" sz="2200" dirty="0"/>
          </a:p>
          <a:p>
            <a:r>
              <a:rPr lang="en-US" sz="2200" dirty="0" smtClean="0"/>
              <a:t>if after the zombie’s move, no zombie is distance </a:t>
            </a:r>
            <a:r>
              <a:rPr lang="en-US" sz="2200" dirty="0" smtClean="0">
                <a:solidFill>
                  <a:srgbClr val="000099"/>
                </a:solidFill>
              </a:rPr>
              <a:t>1</a:t>
            </a:r>
            <a:r>
              <a:rPr lang="en-US" sz="2200" dirty="0" smtClean="0"/>
              <a:t> to the survivor, then the survivor stands still</a:t>
            </a:r>
          </a:p>
          <a:p>
            <a:r>
              <a:rPr lang="en-US" sz="2200" dirty="0" smtClean="0"/>
              <a:t>otherwise, survivor must move to a safe vertex</a:t>
            </a:r>
          </a:p>
          <a:p>
            <a:r>
              <a:rPr lang="en-US" sz="2200" dirty="0" smtClean="0"/>
              <a:t>each zombie distance </a:t>
            </a:r>
            <a:r>
              <a:rPr lang="en-US" sz="2200" dirty="0" smtClean="0">
                <a:solidFill>
                  <a:srgbClr val="000099"/>
                </a:solidFill>
              </a:rPr>
              <a:t>1</a:t>
            </a:r>
            <a:r>
              <a:rPr lang="en-US" sz="2200" dirty="0" smtClean="0"/>
              <a:t> (</a:t>
            </a:r>
            <a:r>
              <a:rPr lang="en-US" sz="2200" dirty="0" smtClean="0">
                <a:solidFill>
                  <a:srgbClr val="000099"/>
                </a:solidFill>
              </a:rPr>
              <a:t>&lt; n/3</a:t>
            </a:r>
            <a:r>
              <a:rPr lang="en-US" sz="2200" dirty="0" smtClean="0"/>
              <a:t>) forbids a coordinate, and each zombie at distance </a:t>
            </a:r>
            <a:r>
              <a:rPr lang="en-US" sz="2200" dirty="0">
                <a:solidFill>
                  <a:srgbClr val="000099"/>
                </a:solidFill>
              </a:rPr>
              <a:t>2</a:t>
            </a:r>
            <a:r>
              <a:rPr lang="en-US" sz="2200" dirty="0"/>
              <a:t> </a:t>
            </a:r>
            <a:r>
              <a:rPr lang="en-US" sz="2200" dirty="0" smtClean="0"/>
              <a:t>(</a:t>
            </a:r>
            <a:r>
              <a:rPr lang="en-US" sz="2200" dirty="0" smtClean="0">
                <a:solidFill>
                  <a:srgbClr val="000099"/>
                </a:solidFill>
              </a:rPr>
              <a:t>&lt; n/3</a:t>
            </a:r>
            <a:r>
              <a:rPr lang="en-US" sz="2200" dirty="0"/>
              <a:t>) </a:t>
            </a:r>
            <a:r>
              <a:rPr lang="en-US" sz="2200" dirty="0" smtClean="0"/>
              <a:t> forbids two coordinates</a:t>
            </a:r>
          </a:p>
          <a:p>
            <a:r>
              <a:rPr lang="en-US" sz="2200" dirty="0" smtClean="0"/>
              <a:t>so less than </a:t>
            </a:r>
            <a:r>
              <a:rPr lang="en-US" sz="2200" dirty="0" smtClean="0">
                <a:solidFill>
                  <a:srgbClr val="000099"/>
                </a:solidFill>
              </a:rPr>
              <a:t>n</a:t>
            </a:r>
            <a:r>
              <a:rPr lang="en-US" sz="2200" dirty="0" smtClean="0"/>
              <a:t> coordinates forbidden, so survivor can move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37504" y="5063950"/>
            <a:ext cx="197708" cy="2141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2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74821" y="278717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kern="0" dirty="0" smtClean="0">
                <a:solidFill>
                  <a:srgbClr val="FF0000"/>
                </a:solidFill>
                <a:latin typeface="Creepsville" panose="02000000000000000000" pitchFamily="2" charset="0"/>
              </a:rPr>
              <a:t>Grids</a:t>
            </a:r>
            <a:endParaRPr lang="en-US" sz="7200" kern="0" dirty="0">
              <a:solidFill>
                <a:srgbClr val="FF0000"/>
              </a:solidFill>
              <a:latin typeface="Creepsvil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Cartesian grids</a:t>
            </a:r>
            <a:endParaRPr lang="en-US" baseline="-25000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2800" dirty="0" smtClean="0">
                <a:solidFill>
                  <a:srgbClr val="0070C0"/>
                </a:solidFill>
              </a:rPr>
              <a:t>(</a:t>
            </a:r>
            <a:r>
              <a:rPr lang="en-US" sz="2800" dirty="0" err="1" smtClean="0">
                <a:solidFill>
                  <a:srgbClr val="0070C0"/>
                </a:solidFill>
              </a:rPr>
              <a:t>Tosic</a:t>
            </a:r>
            <a:r>
              <a:rPr lang="en-US" sz="2800" dirty="0" smtClean="0">
                <a:solidFill>
                  <a:srgbClr val="0070C0"/>
                </a:solidFill>
              </a:rPr>
              <a:t>, 87) </a:t>
            </a:r>
            <a:r>
              <a:rPr lang="en-US" sz="2800" dirty="0" smtClean="0">
                <a:solidFill>
                  <a:srgbClr val="000099"/>
                </a:solidFill>
              </a:rPr>
              <a:t>c(G   H) </a:t>
            </a:r>
            <a:r>
              <a:rPr lang="en-US" sz="2800" dirty="0">
                <a:solidFill>
                  <a:srgbClr val="000099"/>
                </a:solidFill>
              </a:rPr>
              <a:t>≤ </a:t>
            </a:r>
            <a:r>
              <a:rPr lang="en-US" sz="2800" dirty="0" smtClean="0">
                <a:solidFill>
                  <a:srgbClr val="000099"/>
                </a:solidFill>
              </a:rPr>
              <a:t>c(G) + c(H)</a:t>
            </a:r>
            <a:endParaRPr lang="en-US" sz="2800" dirty="0">
              <a:solidFill>
                <a:srgbClr val="000099"/>
              </a:solidFill>
            </a:endParaRPr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Theorem </a:t>
            </a:r>
            <a:r>
              <a:rPr lang="en-US" sz="2800" dirty="0">
                <a:solidFill>
                  <a:srgbClr val="0070C0"/>
                </a:solidFill>
              </a:rPr>
              <a:t>(BMPGP,15+)</a:t>
            </a:r>
          </a:p>
          <a:p>
            <a:pPr marL="0" indent="0">
              <a:buNone/>
            </a:pPr>
            <a:r>
              <a:rPr lang="en-US" sz="2800" dirty="0" smtClean="0"/>
              <a:t>For </a:t>
            </a:r>
            <a:r>
              <a:rPr lang="en-US" sz="2800" dirty="0" smtClean="0">
                <a:solidFill>
                  <a:srgbClr val="000099"/>
                </a:solidFill>
              </a:rPr>
              <a:t>n ≥ 2</a:t>
            </a:r>
            <a:r>
              <a:rPr lang="en-US" sz="2800" dirty="0" smtClean="0"/>
              <a:t>, </a:t>
            </a:r>
            <a:r>
              <a:rPr lang="en-US" sz="2800" dirty="0">
                <a:solidFill>
                  <a:srgbClr val="000099"/>
                </a:solidFill>
              </a:rPr>
              <a:t>z(P</a:t>
            </a:r>
            <a:r>
              <a:rPr lang="en-US" sz="2800" baseline="-25000" dirty="0">
                <a:solidFill>
                  <a:srgbClr val="000099"/>
                </a:solidFill>
              </a:rPr>
              <a:t>n    </a:t>
            </a:r>
            <a:r>
              <a:rPr lang="en-US" sz="2800" dirty="0" smtClean="0">
                <a:solidFill>
                  <a:srgbClr val="000099"/>
                </a:solidFill>
              </a:rPr>
              <a:t>P</a:t>
            </a:r>
            <a:r>
              <a:rPr lang="en-US" sz="2800" baseline="-25000" dirty="0" smtClean="0">
                <a:solidFill>
                  <a:srgbClr val="000099"/>
                </a:solidFill>
              </a:rPr>
              <a:t>n</a:t>
            </a:r>
            <a:r>
              <a:rPr lang="en-US" sz="2800" dirty="0" smtClean="0">
                <a:solidFill>
                  <a:srgbClr val="000099"/>
                </a:solidFill>
              </a:rPr>
              <a:t>) = 2</a:t>
            </a:r>
            <a:r>
              <a:rPr lang="en-US" sz="2800" dirty="0" smtClean="0"/>
              <a:t>, </a:t>
            </a:r>
            <a:r>
              <a:rPr lang="en-US" sz="2800" dirty="0"/>
              <a:t> </a:t>
            </a:r>
            <a:r>
              <a:rPr lang="en-US" sz="2800" dirty="0" smtClean="0"/>
              <a:t>so  </a:t>
            </a:r>
            <a:r>
              <a:rPr lang="en-US" sz="2800" dirty="0">
                <a:solidFill>
                  <a:srgbClr val="000099"/>
                </a:solidFill>
              </a:rPr>
              <a:t>Z(P</a:t>
            </a:r>
            <a:r>
              <a:rPr lang="en-US" sz="2800" baseline="-25000" dirty="0">
                <a:solidFill>
                  <a:srgbClr val="000099"/>
                </a:solidFill>
              </a:rPr>
              <a:t>n    </a:t>
            </a:r>
            <a:r>
              <a:rPr lang="en-US" sz="2800" dirty="0" smtClean="0">
                <a:solidFill>
                  <a:srgbClr val="000099"/>
                </a:solidFill>
              </a:rPr>
              <a:t>P</a:t>
            </a:r>
            <a:r>
              <a:rPr lang="en-US" sz="2800" baseline="-25000" dirty="0" smtClean="0">
                <a:solidFill>
                  <a:srgbClr val="000099"/>
                </a:solidFill>
              </a:rPr>
              <a:t>n</a:t>
            </a:r>
            <a:r>
              <a:rPr lang="en-US" sz="2800" dirty="0" smtClean="0">
                <a:solidFill>
                  <a:srgbClr val="000099"/>
                </a:solidFill>
              </a:rPr>
              <a:t>) =1</a:t>
            </a:r>
            <a:r>
              <a:rPr lang="en-US" sz="2800" dirty="0" smtClean="0"/>
              <a:t>.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8" name="Picture 4" descr="http://www.mathworks.com/matlabcentral/fileexchange/19218/raw_content/matgraph/samples/html/domination_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r="9549" b="4569"/>
          <a:stretch/>
        </p:blipFill>
        <p:spPr bwMode="auto">
          <a:xfrm>
            <a:off x="3598195" y="2345084"/>
            <a:ext cx="1769570" cy="186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13351" y="1811772"/>
            <a:ext cx="131805" cy="156519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66826" y="5398336"/>
            <a:ext cx="131805" cy="156519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27458" y="5382028"/>
            <a:ext cx="131805" cy="156519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9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Toroidal grids</a:t>
            </a:r>
            <a:endParaRPr lang="en-US" baseline="-25000" dirty="0">
              <a:solidFill>
                <a:srgbClr val="0000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3206" y="1473958"/>
                <a:ext cx="8113594" cy="4652205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sz="2800" dirty="0" smtClean="0">
                    <a:solidFill>
                      <a:srgbClr val="000099"/>
                    </a:solidFill>
                  </a:rPr>
                  <a:t>T</a:t>
                </a:r>
                <a:r>
                  <a:rPr lang="en-US" sz="2800" baseline="-25000" dirty="0" smtClean="0">
                    <a:solidFill>
                      <a:srgbClr val="000099"/>
                    </a:solidFill>
                  </a:rPr>
                  <a:t>n </a:t>
                </a:r>
                <a:r>
                  <a:rPr lang="en-US" sz="2800" dirty="0" smtClean="0">
                    <a:solidFill>
                      <a:srgbClr val="000099"/>
                    </a:solidFill>
                  </a:rPr>
                  <a:t>= C</a:t>
                </a:r>
                <a:r>
                  <a:rPr lang="en-US" sz="2800" baseline="-25000" dirty="0" smtClean="0">
                    <a:solidFill>
                      <a:srgbClr val="000099"/>
                    </a:solidFill>
                  </a:rPr>
                  <a:t>n    </a:t>
                </a:r>
                <a:r>
                  <a:rPr lang="en-US" sz="2800" dirty="0" err="1" smtClean="0">
                    <a:solidFill>
                      <a:srgbClr val="000099"/>
                    </a:solidFill>
                  </a:rPr>
                  <a:t>C</a:t>
                </a:r>
                <a:r>
                  <a:rPr lang="en-US" sz="2800" baseline="-25000" dirty="0" err="1" smtClean="0">
                    <a:solidFill>
                      <a:srgbClr val="000099"/>
                    </a:solidFill>
                  </a:rPr>
                  <a:t>n</a:t>
                </a:r>
                <a:endParaRPr lang="en-US" sz="2800" baseline="-25000" dirty="0" smtClean="0">
                  <a:solidFill>
                    <a:srgbClr val="000099"/>
                  </a:solidFill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sz="2800" dirty="0" smtClean="0">
                    <a:solidFill>
                      <a:srgbClr val="0070C0"/>
                    </a:solidFill>
                  </a:rPr>
                  <a:t>(Neufeld, 90): </a:t>
                </a:r>
                <a:r>
                  <a:rPr lang="en-US" sz="2800" dirty="0" smtClean="0">
                    <a:solidFill>
                      <a:srgbClr val="000099"/>
                    </a:solidFill>
                  </a:rPr>
                  <a:t>c(</a:t>
                </a:r>
                <a:r>
                  <a:rPr lang="en-US" sz="2800" dirty="0" err="1" smtClean="0">
                    <a:solidFill>
                      <a:srgbClr val="000099"/>
                    </a:solidFill>
                  </a:rPr>
                  <a:t>T</a:t>
                </a:r>
                <a:r>
                  <a:rPr lang="en-US" sz="2800" baseline="-25000" dirty="0" err="1" smtClean="0">
                    <a:solidFill>
                      <a:srgbClr val="000099"/>
                    </a:solidFill>
                  </a:rPr>
                  <a:t>n</a:t>
                </a:r>
                <a:r>
                  <a:rPr lang="en-US" sz="2800" dirty="0" smtClean="0">
                    <a:solidFill>
                      <a:srgbClr val="000099"/>
                    </a:solidFill>
                  </a:rPr>
                  <a:t>) = 3</a:t>
                </a:r>
                <a:endParaRPr lang="en-US" sz="2800" dirty="0">
                  <a:solidFill>
                    <a:srgbClr val="000099"/>
                  </a:solidFill>
                </a:endParaRPr>
              </a:p>
              <a:p>
                <a:pPr marL="0" indent="0">
                  <a:buNone/>
                </a:pPr>
                <a:endParaRPr lang="en-US" sz="2800" dirty="0" smtClean="0"/>
              </a:p>
              <a:p>
                <a:pPr marL="0" indent="0">
                  <a:buNone/>
                </a:pPr>
                <a:r>
                  <a:rPr lang="en-US" sz="2800" dirty="0" smtClean="0"/>
                  <a:t>Theorem </a:t>
                </a:r>
                <a:r>
                  <a:rPr lang="en-US" sz="2800" dirty="0" smtClean="0">
                    <a:solidFill>
                      <a:srgbClr val="0070C0"/>
                    </a:solidFill>
                  </a:rPr>
                  <a:t>(BMPGP,15+)</a:t>
                </a:r>
              </a:p>
              <a:p>
                <a:pPr marL="0" indent="0">
                  <a:buNone/>
                </a:pPr>
                <a:r>
                  <a:rPr lang="en-US" sz="2800" dirty="0" smtClean="0"/>
                  <a:t>Let </a:t>
                </a:r>
                <a:r>
                  <a:rPr lang="el-GR" sz="2800" dirty="0" smtClean="0">
                    <a:solidFill>
                      <a:srgbClr val="000099"/>
                    </a:solidFill>
                  </a:rPr>
                  <a:t>ω</a:t>
                </a:r>
                <a:r>
                  <a:rPr lang="en-US" sz="2800" dirty="0">
                    <a:solidFill>
                      <a:srgbClr val="000099"/>
                    </a:solidFill>
                  </a:rPr>
                  <a:t> </a:t>
                </a:r>
                <a:r>
                  <a:rPr lang="en-US" sz="2800" dirty="0" smtClean="0">
                    <a:solidFill>
                      <a:srgbClr val="000099"/>
                    </a:solidFill>
                  </a:rPr>
                  <a:t>= </a:t>
                </a:r>
                <a:r>
                  <a:rPr lang="el-GR" sz="2800" dirty="0" smtClean="0">
                    <a:solidFill>
                      <a:srgbClr val="000099"/>
                    </a:solidFill>
                  </a:rPr>
                  <a:t>ω</a:t>
                </a:r>
                <a:r>
                  <a:rPr lang="en-US" sz="2800" dirty="0" smtClean="0">
                    <a:solidFill>
                      <a:srgbClr val="000099"/>
                    </a:solidFill>
                  </a:rPr>
                  <a:t>(n) </a:t>
                </a:r>
                <a:r>
                  <a:rPr lang="en-US" sz="2800" dirty="0" smtClean="0"/>
                  <a:t>be a function tending to infinity with </a:t>
                </a:r>
                <a:r>
                  <a:rPr lang="en-US" sz="2800" dirty="0" smtClean="0">
                    <a:solidFill>
                      <a:srgbClr val="000099"/>
                    </a:solidFill>
                  </a:rPr>
                  <a:t>n</a:t>
                </a:r>
                <a:r>
                  <a:rPr lang="en-US" sz="2800" dirty="0" smtClean="0"/>
                  <a:t>.</a:t>
                </a:r>
              </a:p>
              <a:p>
                <a:pPr marL="0" indent="0">
                  <a:buNone/>
                </a:pPr>
                <a:r>
                  <a:rPr lang="en-US" sz="2800" dirty="0" smtClean="0"/>
                  <a:t>Then </a:t>
                </a:r>
                <a:r>
                  <a:rPr lang="en-US" sz="2800" dirty="0" err="1" smtClean="0"/>
                  <a:t>a.a.s</a:t>
                </a:r>
                <a:r>
                  <a:rPr lang="en-US" sz="2800" dirty="0" smtClean="0"/>
                  <a:t>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sz="2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80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sz="2800" dirty="0" smtClean="0">
                    <a:solidFill>
                      <a:srgbClr val="000099"/>
                    </a:solidFill>
                  </a:rPr>
                  <a:t> / (</a:t>
                </a:r>
                <a:r>
                  <a:rPr lang="el-GR" sz="2800" dirty="0" smtClean="0">
                    <a:solidFill>
                      <a:srgbClr val="000099"/>
                    </a:solidFill>
                  </a:rPr>
                  <a:t>ω</a:t>
                </a:r>
                <a:r>
                  <a:rPr lang="en-US" sz="2800" dirty="0" smtClean="0">
                    <a:solidFill>
                      <a:srgbClr val="000099"/>
                    </a:solidFill>
                  </a:rPr>
                  <a:t> log n).</a:t>
                </a:r>
                <a:endParaRPr lang="en-US" sz="2800" dirty="0">
                  <a:solidFill>
                    <a:srgbClr val="000099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206" y="1473958"/>
                <a:ext cx="8113594" cy="4652205"/>
              </a:xfrm>
              <a:blipFill rotWithShape="0">
                <a:blip r:embed="rId2"/>
                <a:stretch>
                  <a:fillRect l="-1503" t="-144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4" name="Picture 2" descr="http://www.dountoothers.org/torusgrid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" t="1429" r="4794" b="37556"/>
          <a:stretch/>
        </p:blipFill>
        <p:spPr bwMode="auto">
          <a:xfrm>
            <a:off x="5362394" y="1173707"/>
            <a:ext cx="2526012" cy="19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66171" y="1688941"/>
            <a:ext cx="131805" cy="156519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9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94564" y="26803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kern="0" dirty="0" smtClean="0">
                <a:solidFill>
                  <a:srgbClr val="FF0000"/>
                </a:solidFill>
                <a:latin typeface="Creepsville" panose="02000000000000000000" pitchFamily="2" charset="0"/>
              </a:rPr>
              <a:t>Necromancers</a:t>
            </a:r>
            <a:endParaRPr lang="en-US" sz="7200" kern="0" dirty="0">
              <a:solidFill>
                <a:srgbClr val="FF0000"/>
              </a:solidFill>
              <a:latin typeface="Creepsvil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54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Necromancers and Survivors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/>
              <a:t>s</a:t>
            </a:r>
            <a:r>
              <a:rPr lang="en-CA" sz="2800" dirty="0" smtClean="0"/>
              <a:t>et of </a:t>
            </a:r>
            <a:r>
              <a:rPr lang="en-CA" sz="2800" dirty="0" smtClean="0">
                <a:solidFill>
                  <a:srgbClr val="000099"/>
                </a:solidFill>
              </a:rPr>
              <a:t>j</a:t>
            </a:r>
            <a:r>
              <a:rPr lang="en-CA" sz="2800" dirty="0" smtClean="0"/>
              <a:t> </a:t>
            </a:r>
            <a:r>
              <a:rPr lang="en-CA" sz="2800" dirty="0" smtClean="0">
                <a:solidFill>
                  <a:srgbClr val="FF0000"/>
                </a:solidFill>
              </a:rPr>
              <a:t>necromancers</a:t>
            </a:r>
            <a:r>
              <a:rPr lang="en-CA" sz="2800" dirty="0" smtClean="0"/>
              <a:t> (i.e. cops, who can access all strategies) and </a:t>
            </a:r>
            <a:r>
              <a:rPr lang="en-CA" sz="2800" dirty="0" smtClean="0">
                <a:solidFill>
                  <a:srgbClr val="000099"/>
                </a:solidFill>
              </a:rPr>
              <a:t>k</a:t>
            </a:r>
            <a:r>
              <a:rPr lang="en-CA" sz="2800" dirty="0" smtClean="0"/>
              <a:t> zombies play vs survivor</a:t>
            </a:r>
          </a:p>
          <a:p>
            <a:pPr lvl="1">
              <a:buClr>
                <a:schemeClr val="tx1"/>
              </a:buClr>
            </a:pPr>
            <a:r>
              <a:rPr lang="en-CA" sz="2400" dirty="0" smtClean="0">
                <a:solidFill>
                  <a:srgbClr val="FF0000"/>
                </a:solidFill>
              </a:rPr>
              <a:t>(</a:t>
            </a:r>
            <a:r>
              <a:rPr lang="en-CA" sz="2400" dirty="0" err="1" smtClean="0">
                <a:solidFill>
                  <a:srgbClr val="FF0000"/>
                </a:solidFill>
              </a:rPr>
              <a:t>j,k</a:t>
            </a:r>
            <a:r>
              <a:rPr lang="en-CA" sz="2400" dirty="0" smtClean="0">
                <a:solidFill>
                  <a:srgbClr val="FF0000"/>
                </a:solidFill>
              </a:rPr>
              <a:t>)-</a:t>
            </a:r>
            <a:r>
              <a:rPr lang="en-CA" sz="2400" dirty="0" err="1" smtClean="0">
                <a:solidFill>
                  <a:srgbClr val="FF0000"/>
                </a:solidFill>
              </a:rPr>
              <a:t>necro</a:t>
            </a:r>
            <a:r>
              <a:rPr lang="en-CA" sz="2400" dirty="0" smtClean="0">
                <a:solidFill>
                  <a:srgbClr val="FF0000"/>
                </a:solidFill>
              </a:rPr>
              <a:t>-win</a:t>
            </a:r>
            <a:r>
              <a:rPr lang="en-CA" sz="2400" dirty="0" smtClean="0"/>
              <a:t>: bad guys win with probability </a:t>
            </a:r>
            <a:r>
              <a:rPr lang="en-CA" sz="2400" dirty="0" smtClean="0">
                <a:solidFill>
                  <a:srgbClr val="000099"/>
                </a:solidFill>
              </a:rPr>
              <a:t>&gt; 1/2</a:t>
            </a:r>
          </a:p>
          <a:p>
            <a:pPr lvl="1"/>
            <a:endParaRPr lang="en-CA" sz="2400" dirty="0"/>
          </a:p>
          <a:p>
            <a:pPr marL="0" indent="0">
              <a:buNone/>
            </a:pPr>
            <a:r>
              <a:rPr lang="en-US" sz="2800" dirty="0"/>
              <a:t>Theorem </a:t>
            </a:r>
            <a:r>
              <a:rPr lang="en-US" sz="2800" dirty="0">
                <a:solidFill>
                  <a:srgbClr val="0070C0"/>
                </a:solidFill>
              </a:rPr>
              <a:t>(</a:t>
            </a:r>
            <a:r>
              <a:rPr lang="en-US" sz="2800" dirty="0" smtClean="0">
                <a:solidFill>
                  <a:srgbClr val="0070C0"/>
                </a:solidFill>
              </a:rPr>
              <a:t>B,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Perez-</a:t>
            </a:r>
            <a:r>
              <a:rPr lang="en-US" sz="2800" dirty="0" err="1" smtClean="0">
                <a:solidFill>
                  <a:srgbClr val="0070C0"/>
                </a:solidFill>
              </a:rPr>
              <a:t>Gimenez</a:t>
            </a:r>
            <a:r>
              <a:rPr lang="en-US" sz="2800" dirty="0" smtClean="0">
                <a:solidFill>
                  <a:srgbClr val="0070C0"/>
                </a:solidFill>
              </a:rPr>
              <a:t>, Reineger,15</a:t>
            </a:r>
            <a:r>
              <a:rPr lang="en-US" sz="2800" dirty="0">
                <a:solidFill>
                  <a:srgbClr val="0070C0"/>
                </a:solidFill>
              </a:rPr>
              <a:t>+)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For large </a:t>
            </a:r>
            <a:r>
              <a:rPr lang="en-CA" sz="2800" dirty="0" smtClean="0">
                <a:solidFill>
                  <a:srgbClr val="000099"/>
                </a:solidFill>
              </a:rPr>
              <a:t>m</a:t>
            </a:r>
            <a:r>
              <a:rPr lang="en-CA" sz="2800" dirty="0" smtClean="0"/>
              <a:t> and </a:t>
            </a:r>
            <a:r>
              <a:rPr lang="en-CA" sz="2800" dirty="0" smtClean="0">
                <a:solidFill>
                  <a:srgbClr val="000099"/>
                </a:solidFill>
              </a:rPr>
              <a:t>n</a:t>
            </a:r>
            <a:r>
              <a:rPr lang="en-CA" sz="2800" dirty="0" smtClean="0"/>
              <a:t>, toroidal grids </a:t>
            </a:r>
            <a:r>
              <a:rPr lang="en-US" sz="2800" dirty="0" smtClean="0">
                <a:solidFill>
                  <a:srgbClr val="000099"/>
                </a:solidFill>
              </a:rPr>
              <a:t>C</a:t>
            </a:r>
            <a:r>
              <a:rPr lang="en-US" sz="2800" baseline="-25000" dirty="0" smtClean="0">
                <a:solidFill>
                  <a:srgbClr val="000099"/>
                </a:solidFill>
              </a:rPr>
              <a:t>m     </a:t>
            </a:r>
            <a:r>
              <a:rPr lang="en-US" sz="2800" dirty="0" smtClean="0">
                <a:solidFill>
                  <a:srgbClr val="000099"/>
                </a:solidFill>
              </a:rPr>
              <a:t>C</a:t>
            </a:r>
            <a:r>
              <a:rPr lang="en-US" sz="2800" baseline="-25000" dirty="0" smtClean="0">
                <a:solidFill>
                  <a:srgbClr val="000099"/>
                </a:solidFill>
              </a:rPr>
              <a:t>n </a:t>
            </a:r>
            <a:r>
              <a:rPr lang="en-US" sz="2800" dirty="0" smtClean="0"/>
              <a:t>are </a:t>
            </a:r>
            <a:r>
              <a:rPr lang="en-US" sz="2800" dirty="0" smtClean="0">
                <a:solidFill>
                  <a:srgbClr val="000099"/>
                </a:solidFill>
              </a:rPr>
              <a:t>(2,1)</a:t>
            </a:r>
            <a:r>
              <a:rPr lang="en-US" sz="2800" dirty="0" smtClean="0"/>
              <a:t>-</a:t>
            </a:r>
            <a:r>
              <a:rPr lang="en-US" sz="2800" dirty="0" err="1" smtClean="0"/>
              <a:t>necro</a:t>
            </a:r>
            <a:r>
              <a:rPr lang="en-US" sz="2800" dirty="0" smtClean="0"/>
              <a:t>-win.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For </a:t>
            </a:r>
            <a:r>
              <a:rPr lang="en-US" sz="2800" dirty="0" smtClean="0">
                <a:solidFill>
                  <a:srgbClr val="000099"/>
                </a:solidFill>
              </a:rPr>
              <a:t>m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000099"/>
                </a:solidFill>
              </a:rPr>
              <a:t>n</a:t>
            </a:r>
            <a:r>
              <a:rPr lang="en-US" sz="2800" dirty="0" smtClean="0"/>
              <a:t> are co-prime, </a:t>
            </a:r>
            <a:r>
              <a:rPr lang="en-US" sz="2800" dirty="0">
                <a:solidFill>
                  <a:srgbClr val="000099"/>
                </a:solidFill>
              </a:rPr>
              <a:t>C</a:t>
            </a:r>
            <a:r>
              <a:rPr lang="en-US" sz="2800" baseline="-25000" dirty="0">
                <a:solidFill>
                  <a:srgbClr val="000099"/>
                </a:solidFill>
              </a:rPr>
              <a:t>m     </a:t>
            </a:r>
            <a:r>
              <a:rPr lang="en-US" sz="2800" dirty="0" smtClean="0">
                <a:solidFill>
                  <a:srgbClr val="000099"/>
                </a:solidFill>
              </a:rPr>
              <a:t>C</a:t>
            </a:r>
            <a:r>
              <a:rPr lang="en-US" sz="2800" baseline="-25000" dirty="0" smtClean="0">
                <a:solidFill>
                  <a:srgbClr val="000099"/>
                </a:solidFill>
              </a:rPr>
              <a:t>n  </a:t>
            </a:r>
            <a:r>
              <a:rPr lang="en-US" sz="2800" dirty="0" smtClean="0"/>
              <a:t>is </a:t>
            </a:r>
            <a:r>
              <a:rPr lang="en-US" sz="2800" dirty="0" smtClean="0">
                <a:solidFill>
                  <a:srgbClr val="000099"/>
                </a:solidFill>
              </a:rPr>
              <a:t>(1,2) </a:t>
            </a:r>
            <a:r>
              <a:rPr lang="en-US" sz="2800" dirty="0" smtClean="0"/>
              <a:t>-</a:t>
            </a:r>
            <a:r>
              <a:rPr lang="en-US" sz="2800" dirty="0" err="1" smtClean="0"/>
              <a:t>necro</a:t>
            </a:r>
            <a:r>
              <a:rPr lang="en-US" sz="2800" dirty="0" smtClean="0"/>
              <a:t>-win</a:t>
            </a:r>
            <a:r>
              <a:rPr lang="en-US" sz="2800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0" indent="0">
              <a:buNone/>
            </a:pPr>
            <a:endParaRPr lang="en-CA" sz="2800" dirty="0" smtClean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Zombies and Survivors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FD6F-D795-459A-BF32-753F9B0F320B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63929" y="4148806"/>
            <a:ext cx="131805" cy="156519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21625" y="5061060"/>
            <a:ext cx="131805" cy="156519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5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1000" r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19277" y="20615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kern="0" dirty="0" smtClean="0">
                <a:solidFill>
                  <a:srgbClr val="FF0000"/>
                </a:solidFill>
                <a:latin typeface="Creepsville" panose="02000000000000000000" pitchFamily="2" charset="0"/>
              </a:rPr>
              <a:t>Problems</a:t>
            </a:r>
            <a:endParaRPr lang="en-US" sz="7200" kern="0" dirty="0">
              <a:solidFill>
                <a:srgbClr val="FF0000"/>
              </a:solidFill>
              <a:latin typeface="Creepsvil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49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003" y="672921"/>
            <a:ext cx="8261797" cy="5328634"/>
          </a:xfrm>
        </p:spPr>
        <p:txBody>
          <a:bodyPr/>
          <a:lstStyle/>
          <a:p>
            <a:r>
              <a:rPr lang="en-CA" sz="2400" dirty="0" smtClean="0"/>
              <a:t>zombie number of toroidal grid</a:t>
            </a:r>
          </a:p>
          <a:p>
            <a:pPr lvl="1"/>
            <a:r>
              <a:rPr lang="en-CA" sz="2400" dirty="0"/>
              <a:t>u</a:t>
            </a:r>
            <a:r>
              <a:rPr lang="en-CA" sz="2400" dirty="0" smtClean="0"/>
              <a:t>pper bounds?</a:t>
            </a:r>
          </a:p>
          <a:p>
            <a:pPr lvl="1"/>
            <a:r>
              <a:rPr lang="en-CA" sz="2400" dirty="0" smtClean="0"/>
              <a:t>sub-quadratic upper bound?</a:t>
            </a:r>
          </a:p>
          <a:p>
            <a:endParaRPr lang="en-CA" sz="2400" dirty="0"/>
          </a:p>
          <a:p>
            <a:r>
              <a:rPr lang="en-CA" sz="2400" dirty="0"/>
              <a:t>o</a:t>
            </a:r>
            <a:r>
              <a:rPr lang="en-CA" sz="2400" dirty="0" smtClean="0"/>
              <a:t>ther grids? </a:t>
            </a:r>
            <a:r>
              <a:rPr lang="en-CA" sz="2400" dirty="0"/>
              <a:t>g</a:t>
            </a:r>
            <a:r>
              <a:rPr lang="en-CA" sz="2400" dirty="0" smtClean="0"/>
              <a:t>raph products?</a:t>
            </a:r>
          </a:p>
          <a:p>
            <a:endParaRPr lang="en-CA" sz="2400" dirty="0" smtClean="0"/>
          </a:p>
          <a:p>
            <a:r>
              <a:rPr lang="en-CA" sz="2400" dirty="0" smtClean="0"/>
              <a:t>Necromancer + </a:t>
            </a:r>
            <a:r>
              <a:rPr lang="en-CA" sz="2400" dirty="0" smtClean="0">
                <a:solidFill>
                  <a:srgbClr val="000099"/>
                </a:solidFill>
              </a:rPr>
              <a:t>k</a:t>
            </a:r>
            <a:r>
              <a:rPr lang="en-CA" sz="2400" dirty="0" smtClean="0"/>
              <a:t> zombies: how large must </a:t>
            </a:r>
            <a:r>
              <a:rPr lang="en-CA" sz="2400" dirty="0" smtClean="0">
                <a:solidFill>
                  <a:srgbClr val="000099"/>
                </a:solidFill>
              </a:rPr>
              <a:t>k</a:t>
            </a:r>
            <a:r>
              <a:rPr lang="en-CA" sz="2400" dirty="0" smtClean="0"/>
              <a:t> be to ensure win on square toroidal grids?</a:t>
            </a:r>
            <a:endParaRPr lang="en-CA" sz="2400" dirty="0"/>
          </a:p>
          <a:p>
            <a:endParaRPr lang="en-CA" sz="2400" dirty="0" smtClean="0"/>
          </a:p>
          <a:p>
            <a:r>
              <a:rPr lang="en-CA" sz="2400" dirty="0" smtClean="0"/>
              <a:t>random graphs? </a:t>
            </a:r>
            <a:r>
              <a:rPr lang="en-CA" sz="2400" dirty="0" smtClean="0">
                <a:solidFill>
                  <a:srgbClr val="000099"/>
                </a:solidFill>
              </a:rPr>
              <a:t>G(</a:t>
            </a:r>
            <a:r>
              <a:rPr lang="en-CA" sz="2400" dirty="0" err="1" smtClean="0">
                <a:solidFill>
                  <a:srgbClr val="000099"/>
                </a:solidFill>
              </a:rPr>
              <a:t>n,p</a:t>
            </a:r>
            <a:r>
              <a:rPr lang="en-CA" sz="2400" dirty="0" smtClean="0">
                <a:solidFill>
                  <a:srgbClr val="000099"/>
                </a:solidFill>
              </a:rPr>
              <a:t>), G(</a:t>
            </a:r>
            <a:r>
              <a:rPr lang="en-CA" sz="2400" dirty="0" err="1" smtClean="0">
                <a:solidFill>
                  <a:srgbClr val="000099"/>
                </a:solidFill>
              </a:rPr>
              <a:t>n,r</a:t>
            </a:r>
            <a:r>
              <a:rPr lang="en-CA" sz="2400" dirty="0" smtClean="0">
                <a:solidFill>
                  <a:srgbClr val="000099"/>
                </a:solidFill>
              </a:rPr>
              <a:t>), </a:t>
            </a:r>
            <a:r>
              <a:rPr lang="en-CA" sz="2400" dirty="0" smtClean="0"/>
              <a:t>random regular, …</a:t>
            </a:r>
          </a:p>
          <a:p>
            <a:endParaRPr lang="en-CA" sz="2400" dirty="0"/>
          </a:p>
          <a:p>
            <a:r>
              <a:rPr lang="en-CA" sz="2400" dirty="0" smtClean="0"/>
              <a:t>deterministic version: can </a:t>
            </a:r>
            <a:r>
              <a:rPr lang="en-CA" sz="2400" dirty="0" smtClean="0">
                <a:solidFill>
                  <a:srgbClr val="000099"/>
                </a:solidFill>
              </a:rPr>
              <a:t>z(G) – c(G) </a:t>
            </a:r>
            <a:r>
              <a:rPr lang="en-CA" sz="2400" dirty="0" smtClean="0"/>
              <a:t>tend to </a:t>
            </a:r>
            <a:r>
              <a:rPr lang="en-CA" sz="2400" dirty="0" smtClean="0">
                <a:solidFill>
                  <a:srgbClr val="000099"/>
                </a:solidFill>
              </a:rPr>
              <a:t>∞</a:t>
            </a:r>
            <a:r>
              <a:rPr lang="en-CA" sz="2400" dirty="0" smtClean="0"/>
              <a:t>?</a:t>
            </a:r>
          </a:p>
          <a:p>
            <a:endParaRPr lang="en-CA" sz="2400" dirty="0"/>
          </a:p>
          <a:p>
            <a:endParaRPr lang="en-CA" sz="2400" dirty="0"/>
          </a:p>
          <a:p>
            <a:endParaRPr lang="en-CA" sz="2400" dirty="0" smtClean="0"/>
          </a:p>
          <a:p>
            <a:endParaRPr lang="en-CA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A9CFE-A3F3-4015-95CC-F25093F7C1D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3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 smtClean="0"/>
              <a:t>survivor </a:t>
            </a:r>
            <a:r>
              <a:rPr lang="en-CA" sz="2400" dirty="0"/>
              <a:t>fights </a:t>
            </a:r>
            <a:r>
              <a:rPr lang="en-CA" sz="2400" dirty="0" smtClean="0"/>
              <a:t>back?</a:t>
            </a:r>
          </a:p>
          <a:p>
            <a:endParaRPr lang="en-CA" sz="2400" dirty="0"/>
          </a:p>
          <a:p>
            <a:endParaRPr lang="en-CA" sz="2400" dirty="0" smtClean="0"/>
          </a:p>
          <a:p>
            <a:endParaRPr lang="en-CA" sz="2400" dirty="0"/>
          </a:p>
          <a:p>
            <a:endParaRPr lang="en-CA" sz="2400" dirty="0" smtClean="0"/>
          </a:p>
          <a:p>
            <a:endParaRPr lang="en-CA" sz="2400" dirty="0"/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0070C0"/>
                </a:solidFill>
              </a:rPr>
              <a:t>(</a:t>
            </a:r>
            <a:r>
              <a:rPr lang="en-US" sz="2400" dirty="0" err="1" smtClean="0">
                <a:solidFill>
                  <a:srgbClr val="0070C0"/>
                </a:solidFill>
              </a:rPr>
              <a:t>Finbow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smtClean="0">
                <a:solidFill>
                  <a:srgbClr val="0070C0"/>
                </a:solidFill>
              </a:rPr>
              <a:t>Gordinowicz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Haidar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smtClean="0">
                <a:solidFill>
                  <a:srgbClr val="0070C0"/>
                </a:solidFill>
              </a:rPr>
              <a:t>Kinnersley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Mitsche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Pralat, </a:t>
            </a:r>
            <a:r>
              <a:rPr lang="en-US" sz="2400" dirty="0" err="1" smtClean="0">
                <a:solidFill>
                  <a:srgbClr val="0070C0"/>
                </a:solidFill>
              </a:rPr>
              <a:t>Stacho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smtClean="0">
                <a:solidFill>
                  <a:srgbClr val="0070C0"/>
                </a:solidFill>
              </a:rPr>
              <a:t>13):  </a:t>
            </a:r>
            <a:r>
              <a:rPr lang="en-US" sz="2400" dirty="0" smtClean="0"/>
              <a:t>The </a:t>
            </a:r>
            <a:r>
              <a:rPr lang="en-US" sz="2400" dirty="0"/>
              <a:t>robber strikes back </a:t>
            </a:r>
            <a:r>
              <a:rPr lang="en-US" sz="2400" dirty="0" smtClean="0"/>
              <a:t>In</a:t>
            </a:r>
            <a:r>
              <a:rPr lang="en-US" sz="2400" dirty="0"/>
              <a:t>: Proceedings of ICC3, 2013.</a:t>
            </a:r>
          </a:p>
          <a:p>
            <a:endParaRPr lang="en-CA" dirty="0" smtClean="0"/>
          </a:p>
          <a:p>
            <a:endParaRPr lang="en-CA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A9CFE-A3F3-4015-95CC-F25093F7C1D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1026" name="Picture 2" descr="the walking dead animated GIF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85" y="1231856"/>
            <a:ext cx="476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20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0000" t="4000" r="34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FD6F-D795-459A-BF32-753F9B0F320B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1616" y="824728"/>
            <a:ext cx="2988276" cy="806364"/>
          </a:xfrm>
        </p:spPr>
        <p:txBody>
          <a:bodyPr/>
          <a:lstStyle/>
          <a:p>
            <a:pPr>
              <a:defRPr/>
            </a:pPr>
            <a:r>
              <a:rPr lang="en-US" sz="2800" b="1" dirty="0" err="1" smtClean="0"/>
              <a:t>CanaDAM</a:t>
            </a:r>
            <a:r>
              <a:rPr lang="en-US" sz="2800" b="1" smtClean="0"/>
              <a:t> </a:t>
            </a:r>
            <a:r>
              <a:rPr lang="en-US" sz="2800" b="1" smtClean="0"/>
              <a:t>2017</a:t>
            </a:r>
            <a:endParaRPr lang="en-US" sz="2800" b="1" dirty="0" smtClean="0"/>
          </a:p>
          <a:p>
            <a:pPr>
              <a:defRPr/>
            </a:pPr>
            <a:r>
              <a:rPr lang="en-US" sz="2000" dirty="0" smtClean="0"/>
              <a:t>Ryerson University</a:t>
            </a:r>
          </a:p>
          <a:p>
            <a:pPr>
              <a:defRPr/>
            </a:pPr>
            <a:r>
              <a:rPr lang="en-US" sz="2000" dirty="0" smtClean="0"/>
              <a:t>Toronto, Ontario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A9CFE-A3F3-4015-95CC-F25093F7C1D9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66086" y="5895117"/>
            <a:ext cx="4090087" cy="700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382" y="1250425"/>
            <a:ext cx="856691" cy="856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534" y="733952"/>
            <a:ext cx="856691" cy="85669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  <a:endParaRPr lang="en-US" dirty="0">
              <a:solidFill>
                <a:srgbClr val="000000"/>
              </a:solidFill>
              <a:latin typeface="Creepsville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985" y="4574434"/>
            <a:ext cx="924150" cy="924150"/>
          </a:xfrm>
          <a:prstGeom prst="rect">
            <a:avLst/>
          </a:prstGeom>
        </p:spPr>
      </p:pic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5066994" y="4437265"/>
            <a:ext cx="203200" cy="2174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3142129" y="3463613"/>
            <a:ext cx="203200" cy="2174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Oval 10"/>
          <p:cNvSpPr>
            <a:spLocks noChangeArrowheads="1"/>
          </p:cNvSpPr>
          <p:nvPr/>
        </p:nvSpPr>
        <p:spPr bwMode="auto">
          <a:xfrm>
            <a:off x="5518371" y="2226866"/>
            <a:ext cx="203200" cy="2174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9" name="Oval 11"/>
          <p:cNvSpPr>
            <a:spLocks noChangeArrowheads="1"/>
          </p:cNvSpPr>
          <p:nvPr/>
        </p:nvSpPr>
        <p:spPr bwMode="auto">
          <a:xfrm>
            <a:off x="4469064" y="1692608"/>
            <a:ext cx="203200" cy="2174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3884865" y="4445203"/>
            <a:ext cx="203200" cy="2174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3391367" y="2242140"/>
            <a:ext cx="203200" cy="2174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Heptagon 1"/>
          <p:cNvSpPr/>
          <p:nvPr/>
        </p:nvSpPr>
        <p:spPr>
          <a:xfrm>
            <a:off x="3228419" y="1810467"/>
            <a:ext cx="2669060" cy="275143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5828994" y="3452843"/>
            <a:ext cx="203200" cy="2174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6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06042 0.23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1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-0.12934 0.075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6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625" y="1263304"/>
            <a:ext cx="856691" cy="856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064" y="2936239"/>
            <a:ext cx="856691" cy="85669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  <a:endParaRPr lang="en-US" dirty="0">
              <a:solidFill>
                <a:srgbClr val="000000"/>
              </a:solidFill>
              <a:latin typeface="Creepsville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228" y="4587313"/>
            <a:ext cx="924150" cy="924150"/>
          </a:xfrm>
          <a:prstGeom prst="rect">
            <a:avLst/>
          </a:prstGeom>
        </p:spPr>
      </p:pic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5041237" y="4450144"/>
            <a:ext cx="203200" cy="2174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3116372" y="3476492"/>
            <a:ext cx="203200" cy="2174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Oval 10"/>
          <p:cNvSpPr>
            <a:spLocks noChangeArrowheads="1"/>
          </p:cNvSpPr>
          <p:nvPr/>
        </p:nvSpPr>
        <p:spPr bwMode="auto">
          <a:xfrm>
            <a:off x="5492614" y="2239745"/>
            <a:ext cx="203200" cy="2174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9" name="Oval 11"/>
          <p:cNvSpPr>
            <a:spLocks noChangeArrowheads="1"/>
          </p:cNvSpPr>
          <p:nvPr/>
        </p:nvSpPr>
        <p:spPr bwMode="auto">
          <a:xfrm>
            <a:off x="4443307" y="1705487"/>
            <a:ext cx="203200" cy="2174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3859108" y="4458082"/>
            <a:ext cx="203200" cy="2174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3365610" y="2255019"/>
            <a:ext cx="203200" cy="2174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Heptagon 1"/>
          <p:cNvSpPr/>
          <p:nvPr/>
        </p:nvSpPr>
        <p:spPr>
          <a:xfrm>
            <a:off x="3202662" y="1823346"/>
            <a:ext cx="2669060" cy="275143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5803237" y="3465722"/>
            <a:ext cx="203200" cy="2174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6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6042 0.23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1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-0.08993 0.232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00" y="2866678"/>
            <a:ext cx="531134" cy="5311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047" y="5139496"/>
            <a:ext cx="531134" cy="5311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637" y="2064965"/>
            <a:ext cx="629378" cy="6293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164" y="1574820"/>
            <a:ext cx="531134" cy="5311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181" y="5369356"/>
            <a:ext cx="531134" cy="5311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545" y="4465455"/>
            <a:ext cx="531134" cy="5311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034" y="3934321"/>
            <a:ext cx="531134" cy="53113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574" y="3356965"/>
            <a:ext cx="531134" cy="5311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247" y="2428141"/>
            <a:ext cx="531134" cy="5311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527" y="1326863"/>
            <a:ext cx="531134" cy="5311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134" y="1340812"/>
            <a:ext cx="531134" cy="5311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342" y="1452707"/>
            <a:ext cx="531134" cy="531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478" y="1710890"/>
            <a:ext cx="531134" cy="53113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614" y="2134714"/>
            <a:ext cx="531134" cy="5311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743" y="1452707"/>
            <a:ext cx="531134" cy="531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Zombie horde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60245" y="6245225"/>
            <a:ext cx="2895600" cy="47625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477839" y="1566393"/>
            <a:ext cx="4588475" cy="43872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74141" y="2798607"/>
                <a:ext cx="2257168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u</a:t>
                </a:r>
                <a:r>
                  <a:rPr lang="en-US" sz="2200" dirty="0" smtClean="0"/>
                  <a:t>p to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220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dirty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i="1" dirty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e>
                    </m:d>
                  </m:oMath>
                </a14:m>
                <a:r>
                  <a:rPr lang="en-US" sz="2200" dirty="0" smtClean="0">
                    <a:solidFill>
                      <a:srgbClr val="000099"/>
                    </a:solidFill>
                  </a:rPr>
                  <a:t>- 2</a:t>
                </a:r>
                <a:r>
                  <a:rPr lang="en-US" sz="2200" dirty="0" smtClean="0"/>
                  <a:t> zombies on an induced path will never capture the survivor</a:t>
                </a:r>
                <a:endParaRPr lang="en-US" sz="2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41" y="2798607"/>
                <a:ext cx="2257168" cy="2123658"/>
              </a:xfrm>
              <a:prstGeom prst="rect">
                <a:avLst/>
              </a:prstGeom>
              <a:blipFill rotWithShape="0">
                <a:blip r:embed="rId5"/>
                <a:stretch>
                  <a:fillRect l="-2973" t="-1724" r="-5946" b="-5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78" y="4760243"/>
            <a:ext cx="531134" cy="53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9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1318"/>
            <a:ext cx="8229600" cy="1143000"/>
          </a:xfrm>
          <a:noFill/>
        </p:spPr>
        <p:txBody>
          <a:bodyPr/>
          <a:lstStyle/>
          <a:p>
            <a:r>
              <a:rPr lang="en-US" sz="7200" dirty="0" smtClean="0">
                <a:solidFill>
                  <a:srgbClr val="FF0000"/>
                </a:solidFill>
                <a:latin typeface="Creepsville" panose="02000000000000000000" pitchFamily="2" charset="0"/>
              </a:rPr>
              <a:t>The game</a:t>
            </a:r>
            <a:endParaRPr lang="en-US" sz="7200" dirty="0">
              <a:solidFill>
                <a:srgbClr val="FF0000"/>
              </a:solidFill>
              <a:latin typeface="Creepsville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reepsville" panose="02000000000000000000" pitchFamily="2" charset="0"/>
              </a:rPr>
              <a:t>Zombies and Survivors</a:t>
            </a:r>
            <a:endParaRPr lang="en-US" dirty="0">
              <a:latin typeface="Creepsvill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set of </a:t>
            </a:r>
            <a:r>
              <a:rPr lang="en-US" sz="2000" dirty="0" smtClean="0">
                <a:solidFill>
                  <a:srgbClr val="C00000"/>
                </a:solidFill>
              </a:rPr>
              <a:t>zombies</a:t>
            </a:r>
            <a:r>
              <a:rPr lang="en-US" sz="2000" dirty="0" smtClean="0"/>
              <a:t>, one </a:t>
            </a:r>
            <a:r>
              <a:rPr lang="en-US" sz="2000" dirty="0" smtClean="0">
                <a:solidFill>
                  <a:srgbClr val="C00000"/>
                </a:solidFill>
              </a:rPr>
              <a:t>survivor</a:t>
            </a:r>
            <a:endParaRPr lang="en-US" sz="1600" dirty="0" smtClean="0">
              <a:solidFill>
                <a:srgbClr val="C00000"/>
              </a:solidFill>
            </a:endParaRPr>
          </a:p>
          <a:p>
            <a:r>
              <a:rPr lang="en-US" sz="2000" dirty="0" smtClean="0"/>
              <a:t>players move at alternate ticks of the clock, from vertex to vertex along edges</a:t>
            </a:r>
          </a:p>
          <a:p>
            <a:r>
              <a:rPr lang="en-US" sz="2000" dirty="0"/>
              <a:t>z</a:t>
            </a:r>
            <a:r>
              <a:rPr lang="en-US" sz="2000" dirty="0" smtClean="0"/>
              <a:t>ombies choose their initial locations </a:t>
            </a:r>
            <a:r>
              <a:rPr lang="en-US" sz="2000" dirty="0" err="1" smtClean="0"/>
              <a:t>u.a.r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at each step the zombies move along a shortest path connected to the survivor</a:t>
            </a:r>
          </a:p>
          <a:p>
            <a:pPr lvl="1"/>
            <a:r>
              <a:rPr lang="en-US" sz="2000" dirty="0"/>
              <a:t>i</a:t>
            </a:r>
            <a:r>
              <a:rPr lang="en-US" sz="2000" dirty="0" smtClean="0"/>
              <a:t>f more than one such path, then they choose one </a:t>
            </a:r>
            <a:r>
              <a:rPr lang="en-US" sz="2000" dirty="0" err="1" smtClean="0"/>
              <a:t>u.a.r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z</a:t>
            </a:r>
            <a:r>
              <a:rPr lang="en-US" sz="2000" dirty="0" smtClean="0"/>
              <a:t>ombies </a:t>
            </a:r>
            <a:r>
              <a:rPr lang="en-US" sz="2000" dirty="0" smtClean="0">
                <a:solidFill>
                  <a:srgbClr val="C00000"/>
                </a:solidFill>
              </a:rPr>
              <a:t>win</a:t>
            </a:r>
            <a:r>
              <a:rPr lang="en-US" sz="2000" dirty="0" smtClean="0"/>
              <a:t> if one or more can </a:t>
            </a:r>
            <a:r>
              <a:rPr lang="en-US" sz="2000" dirty="0" smtClean="0">
                <a:solidFill>
                  <a:srgbClr val="C00000"/>
                </a:solidFill>
              </a:rPr>
              <a:t>eat</a:t>
            </a:r>
            <a:r>
              <a:rPr lang="en-US" sz="2000" dirty="0" smtClean="0"/>
              <a:t> the survivor</a:t>
            </a:r>
          </a:p>
          <a:p>
            <a:pPr lvl="1"/>
            <a:r>
              <a:rPr lang="en-US" sz="1600" dirty="0" smtClean="0"/>
              <a:t>land on the survivor’s vertex</a:t>
            </a:r>
          </a:p>
          <a:p>
            <a:r>
              <a:rPr lang="en-US" sz="2000" dirty="0" smtClean="0"/>
              <a:t>otherwise, survivor wins</a:t>
            </a:r>
          </a:p>
          <a:p>
            <a:endParaRPr lang="en-US" sz="2000" dirty="0"/>
          </a:p>
          <a:p>
            <a:r>
              <a:rPr lang="en-US" sz="2000" dirty="0" smtClean="0"/>
              <a:t>NB: zombies have no strategy!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eepsville" panose="02000000000000000000" pitchFamily="2" charset="0"/>
              </a:rPr>
              <a:t>Zombies and Survivors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9044-B1D8-49D8-9F05-DCB5B06F2D15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9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49409</TotalTime>
  <Words>1016</Words>
  <Application>Microsoft Office PowerPoint</Application>
  <PresentationFormat>On-screen Show (4:3)</PresentationFormat>
  <Paragraphs>289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Cambria Math</vt:lpstr>
      <vt:lpstr>Creepsville</vt:lpstr>
      <vt:lpstr>Default Design</vt:lpstr>
      <vt:lpstr>1_Default Design</vt:lpstr>
      <vt:lpstr>PowerPoint Presentation</vt:lpstr>
      <vt:lpstr>Zombie culture</vt:lpstr>
      <vt:lpstr>PowerPoint Presentation</vt:lpstr>
      <vt:lpstr>PowerPoint Presentation</vt:lpstr>
      <vt:lpstr>PowerPoint Presentation</vt:lpstr>
      <vt:lpstr>PowerPoint Presentation</vt:lpstr>
      <vt:lpstr>Zombie horde</vt:lpstr>
      <vt:lpstr>The game</vt:lpstr>
      <vt:lpstr>Zombies and Survivors</vt:lpstr>
      <vt:lpstr>Zombie number</vt:lpstr>
      <vt:lpstr>(B,Mitsche,Perez-Gimenez,Pralat,15+)</vt:lpstr>
      <vt:lpstr>Zombie epidemics</vt:lpstr>
      <vt:lpstr>PowerPoint Presentation</vt:lpstr>
      <vt:lpstr>Deterministic Zombies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Zombie number of cycles</vt:lpstr>
      <vt:lpstr>Sketch of proof</vt:lpstr>
      <vt:lpstr>Sketch of proof</vt:lpstr>
      <vt:lpstr>PowerPoint Presentation</vt:lpstr>
      <vt:lpstr>PowerPoint Presentation</vt:lpstr>
      <vt:lpstr>Example</vt:lpstr>
      <vt:lpstr>Cop number of planes</vt:lpstr>
      <vt:lpstr>Zombies on planes</vt:lpstr>
      <vt:lpstr>PowerPoint Presentation</vt:lpstr>
      <vt:lpstr>PowerPoint Presentation</vt:lpstr>
      <vt:lpstr>Sketch of proof of lower bound</vt:lpstr>
      <vt:lpstr>Sketch of proof of upper bound</vt:lpstr>
      <vt:lpstr>PowerPoint Presentation</vt:lpstr>
      <vt:lpstr>Cartesian grids</vt:lpstr>
      <vt:lpstr>Toroidal grids</vt:lpstr>
      <vt:lpstr>PowerPoint Presentation</vt:lpstr>
      <vt:lpstr>Necromancers and Survivors</vt:lpstr>
      <vt:lpstr>PowerPoint Presentation</vt:lpstr>
      <vt:lpstr>PowerPoint Presentation</vt:lpstr>
      <vt:lpstr>PowerPoint Presentation</vt:lpstr>
      <vt:lpstr>PowerPoint Presentation</vt:lpstr>
    </vt:vector>
  </TitlesOfParts>
  <Company>WLU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Models of the web graph</dc:title>
  <dc:creator>Anthony Bonato</dc:creator>
  <cp:lastModifiedBy>Anthony Bonato</cp:lastModifiedBy>
  <cp:revision>572</cp:revision>
  <dcterms:created xsi:type="dcterms:W3CDTF">2006-06-28T03:11:31Z</dcterms:created>
  <dcterms:modified xsi:type="dcterms:W3CDTF">2015-06-07T00:41:36Z</dcterms:modified>
</cp:coreProperties>
</file>