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455" r:id="rId9"/>
    <p:sldId id="456" r:id="rId10"/>
    <p:sldId id="457" r:id="rId11"/>
    <p:sldId id="458" r:id="rId12"/>
    <p:sldId id="463" r:id="rId13"/>
    <p:sldId id="459" r:id="rId14"/>
    <p:sldId id="462" r:id="rId15"/>
    <p:sldId id="464" r:id="rId16"/>
    <p:sldId id="467" r:id="rId17"/>
    <p:sldId id="465" r:id="rId18"/>
    <p:sldId id="468" r:id="rId19"/>
    <p:sldId id="466" r:id="rId20"/>
    <p:sldId id="469" r:id="rId21"/>
    <p:sldId id="470" r:id="rId22"/>
    <p:sldId id="471" r:id="rId23"/>
    <p:sldId id="472" r:id="rId24"/>
    <p:sldId id="340" r:id="rId25"/>
    <p:sldId id="341" r:id="rId26"/>
    <p:sldId id="342" r:id="rId27"/>
    <p:sldId id="343" r:id="rId28"/>
    <p:sldId id="344" r:id="rId29"/>
    <p:sldId id="345" r:id="rId30"/>
    <p:sldId id="358" r:id="rId31"/>
    <p:sldId id="371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5" r:id="rId40"/>
    <p:sldId id="473" r:id="rId41"/>
    <p:sldId id="474" r:id="rId42"/>
    <p:sldId id="475" r:id="rId43"/>
    <p:sldId id="477" r:id="rId44"/>
    <p:sldId id="478" r:id="rId45"/>
    <p:sldId id="431" r:id="rId46"/>
    <p:sldId id="479" r:id="rId47"/>
    <p:sldId id="482" r:id="rId48"/>
    <p:sldId id="480" r:id="rId49"/>
    <p:sldId id="438" r:id="rId50"/>
    <p:sldId id="432" r:id="rId51"/>
    <p:sldId id="433" r:id="rId52"/>
    <p:sldId id="434" r:id="rId53"/>
    <p:sldId id="435" r:id="rId54"/>
    <p:sldId id="436" r:id="rId55"/>
    <p:sldId id="437" r:id="rId56"/>
    <p:sldId id="454" r:id="rId57"/>
    <p:sldId id="301" r:id="rId58"/>
    <p:sldId id="442" r:id="rId59"/>
    <p:sldId id="443" r:id="rId60"/>
    <p:sldId id="44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0" autoAdjust="0"/>
    <p:restoredTop sz="94660"/>
  </p:normalViewPr>
  <p:slideViewPr>
    <p:cSldViewPr snapToObjects="1">
      <p:cViewPr varScale="1">
        <p:scale>
          <a:sx n="95" d="100"/>
          <a:sy n="95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EF881-556C-5E4F-9523-A299EF56FE45}" type="datetimeFigureOut">
              <a:rPr lang="en-US" smtClean="0"/>
              <a:pPr/>
              <a:t>5/27/2012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3D6E-51BC-D641-AC0F-E7951EE45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16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586170-3D38-FF49-9720-7841D876C680}" type="datetimeFigureOut">
              <a:rPr lang="en-US" smtClean="0"/>
              <a:pPr/>
              <a:t>5/27/2012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7FBB567-ECDE-5244-976B-D489314724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Discharging Fire-Works!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00739" y="3160431"/>
            <a:ext cx="6498159" cy="916641"/>
          </a:xfrm>
        </p:spPr>
        <p:txBody>
          <a:bodyPr>
            <a:noAutofit/>
          </a:bodyPr>
          <a:lstStyle/>
          <a:p>
            <a:r>
              <a:rPr lang="en-US" dirty="0" smtClean="0"/>
              <a:t>Stephen </a:t>
            </a:r>
            <a:r>
              <a:rPr lang="en-US" dirty="0" err="1" smtClean="0"/>
              <a:t>Finbow</a:t>
            </a:r>
            <a:r>
              <a:rPr lang="en-US" dirty="0" smtClean="0"/>
              <a:t>, St. Francis Xavier</a:t>
            </a:r>
          </a:p>
          <a:p>
            <a:endParaRPr lang="en-US" dirty="0"/>
          </a:p>
          <a:p>
            <a:r>
              <a:rPr lang="en-US" dirty="0" smtClean="0"/>
              <a:t>Ryerson University, GRASCAN</a:t>
            </a:r>
          </a:p>
          <a:p>
            <a:r>
              <a:rPr lang="en-US" dirty="0" smtClean="0"/>
              <a:t>May 27, 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76" y="3266465"/>
            <a:ext cx="1368152" cy="1144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27" y="3198168"/>
            <a:ext cx="1368152" cy="114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1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3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57048" y="348853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1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6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0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6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9811" y="4019472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6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9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12624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7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7176248" y="452118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0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7176248" y="452118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47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7176248" y="452118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7146530" y="606305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5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34000" y="4522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87107" y="348694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16704" y="503830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701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7176248" y="452118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7146530" y="606305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7785848" y="50367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82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7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5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9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7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699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51962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84353" y="2986111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699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51962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65832" y="2996952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4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699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51962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65832" y="2996952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47448" y="4473129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699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51962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65832" y="2996952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5347448" y="4473129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5948536" y="243801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5930152" y="5036715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566648" y="193558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6566648" y="5585146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7176248" y="140377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7176248" y="6063053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7758952" y="872729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MSV(v) – maximum number of vertices in G the firefighter can save when a fire breaks out at v.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i="1" dirty="0" smtClean="0"/>
              <a:t>surviving rate </a:t>
            </a:r>
            <a:r>
              <a:rPr lang="en-US" dirty="0" smtClean="0"/>
              <a:t>of the n-vertex graph G=(V,E)</a:t>
            </a:r>
            <a:r>
              <a:rPr lang="en-US" i="1" dirty="0" smtClean="0"/>
              <a:t> </a:t>
            </a:r>
            <a:r>
              <a:rPr lang="en-US" dirty="0" smtClean="0"/>
              <a:t>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Expected percentage of vertices that can be saved when a fire randomly breaks out at one vertex of the graph.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743200" y="3609910"/>
          <a:ext cx="2832100" cy="1220788"/>
        </p:xfrm>
        <a:graphic>
          <a:graphicData uri="http://schemas.openxmlformats.org/presentationml/2006/ole">
            <p:oleObj spid="_x0000_s156691" name="Equation" r:id="rId3" imgW="1197360" imgH="5119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35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5" idx="7"/>
          </p:cNvCxnSpPr>
          <p:nvPr/>
        </p:nvCxnSpPr>
        <p:spPr>
          <a:xfrm rot="5400000" flipH="1" flipV="1">
            <a:off x="3445925" y="4534297"/>
            <a:ext cx="719278" cy="642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57200" y="1829594"/>
          <a:ext cx="2832100" cy="1220788"/>
        </p:xfrm>
        <a:graphic>
          <a:graphicData uri="http://schemas.openxmlformats.org/presentationml/2006/ole">
            <p:oleObj spid="_x0000_s157715" name="Equation" r:id="rId3" imgW="1197360" imgH="51192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4012406" y="43815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452971" y="4242243"/>
            <a:ext cx="1588" cy="2087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11417" y="4798289"/>
            <a:ext cx="83357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 flipV="1">
            <a:off x="2438400" y="5286748"/>
            <a:ext cx="1079500" cy="9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893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79106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147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23241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83176" y="517086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13100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1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5" idx="7"/>
          </p:cNvCxnSpPr>
          <p:nvPr/>
        </p:nvCxnSpPr>
        <p:spPr>
          <a:xfrm rot="5400000" flipH="1" flipV="1">
            <a:off x="3445925" y="4534297"/>
            <a:ext cx="719278" cy="642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03226" y="1830388"/>
          <a:ext cx="4679950" cy="1220787"/>
        </p:xfrm>
        <a:graphic>
          <a:graphicData uri="http://schemas.openxmlformats.org/presentationml/2006/ole">
            <p:oleObj spid="_x0000_s158739" name="Equation" r:id="rId3" imgW="1983960" imgH="51192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4012406" y="43815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452971" y="4242243"/>
            <a:ext cx="1588" cy="2087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11417" y="4798289"/>
            <a:ext cx="83357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 flipV="1">
            <a:off x="2438400" y="5286748"/>
            <a:ext cx="1079500" cy="9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893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79106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147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23241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83176" y="517086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13100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4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5" idx="7"/>
          </p:cNvCxnSpPr>
          <p:nvPr/>
        </p:nvCxnSpPr>
        <p:spPr>
          <a:xfrm rot="5400000" flipH="1" flipV="1">
            <a:off x="3445925" y="4534297"/>
            <a:ext cx="719278" cy="642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55600" y="1830388"/>
          <a:ext cx="5603875" cy="1220787"/>
        </p:xfrm>
        <a:graphic>
          <a:graphicData uri="http://schemas.openxmlformats.org/presentationml/2006/ole">
            <p:oleObj spid="_x0000_s159763" name="Equation" r:id="rId3" imgW="2377080" imgH="51192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4012406" y="43815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452971" y="4242243"/>
            <a:ext cx="1588" cy="2087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11417" y="4798289"/>
            <a:ext cx="83357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 flipV="1">
            <a:off x="2438400" y="5286748"/>
            <a:ext cx="1079500" cy="9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893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79106" y="5181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147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23241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83176" y="517086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13100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03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5" idx="7"/>
          </p:cNvCxnSpPr>
          <p:nvPr/>
        </p:nvCxnSpPr>
        <p:spPr>
          <a:xfrm rot="5400000" flipH="1" flipV="1">
            <a:off x="3445925" y="4534297"/>
            <a:ext cx="719278" cy="642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12406" y="43815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452971" y="4242243"/>
            <a:ext cx="1588" cy="2087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11417" y="4798289"/>
            <a:ext cx="83357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 flipV="1">
            <a:off x="2438400" y="5286748"/>
            <a:ext cx="1079500" cy="9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89300" y="5181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79106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147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23241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83176" y="517086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13100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-4763" y="1828800"/>
          <a:ext cx="6438901" cy="1222375"/>
        </p:xfrm>
        <a:graphic>
          <a:graphicData uri="http://schemas.openxmlformats.org/presentationml/2006/ole">
            <p:oleObj spid="_x0000_s160787" name="Equation" r:id="rId3" imgW="2733480" imgH="5119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145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5" idx="7"/>
          </p:cNvCxnSpPr>
          <p:nvPr/>
        </p:nvCxnSpPr>
        <p:spPr>
          <a:xfrm rot="5400000" flipH="1" flipV="1">
            <a:off x="3445925" y="4534297"/>
            <a:ext cx="719278" cy="64228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Surviving Rate of a Graph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12406" y="43815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452971" y="4242243"/>
            <a:ext cx="1588" cy="208742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011417" y="4798289"/>
            <a:ext cx="83357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 flipV="1">
            <a:off x="2438400" y="5286748"/>
            <a:ext cx="1079500" cy="915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289300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79106" y="5181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3147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2324100" y="51816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83176" y="517086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13100" y="4800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0" y="4953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57200" y="1828800"/>
          <a:ext cx="8016876" cy="1222375"/>
        </p:xfrm>
        <a:graphic>
          <a:graphicData uri="http://schemas.openxmlformats.org/presentationml/2006/ole">
            <p:oleObj spid="_x0000_s161826" name="Equation" r:id="rId3" imgW="3400920" imgH="51192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314700" y="3462338"/>
          <a:ext cx="2324100" cy="387350"/>
        </p:xfrm>
        <a:graphic>
          <a:graphicData uri="http://schemas.openxmlformats.org/presentationml/2006/ole">
            <p:oleObj spid="_x0000_s161827" name="Equation" r:id="rId4" imgW="978120" imgH="155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02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Theorem (F., Wang, Wang):  For every	         ,  almost every graph has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Probabilistic Method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1697132"/>
              </p:ext>
            </p:extLst>
          </p:nvPr>
        </p:nvGraphicFramePr>
        <p:xfrm>
          <a:off x="6029672" y="1511755"/>
          <a:ext cx="990600" cy="396240"/>
        </p:xfrm>
        <a:graphic>
          <a:graphicData uri="http://schemas.openxmlformats.org/presentationml/2006/ole">
            <p:oleObj spid="_x0000_s162850" name="Equation" r:id="rId3" imgW="301680" imgH="1188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340100" y="2560638"/>
          <a:ext cx="1782763" cy="515937"/>
        </p:xfrm>
        <a:graphic>
          <a:graphicData uri="http://schemas.openxmlformats.org/presentationml/2006/ole">
            <p:oleObj spid="_x0000_s162851" name="Equation" r:id="rId4" imgW="557640" imgH="155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738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Theorem (F., Wang, Wang):  For every	         ,  almost every graph has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dirty="0"/>
              <a:t>classes of graphs is there a constant c for which (for each graph in the class) </a:t>
            </a:r>
            <a:r>
              <a:rPr lang="en-US" dirty="0" smtClean="0"/>
              <a:t>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call these graphs </a:t>
            </a:r>
            <a:r>
              <a:rPr lang="en-US" i="1" dirty="0" smtClean="0"/>
              <a:t>1</a:t>
            </a:r>
            <a:r>
              <a:rPr lang="en-US" i="1" dirty="0"/>
              <a:t>- </a:t>
            </a:r>
            <a:r>
              <a:rPr lang="en-US" i="1" dirty="0" smtClean="0"/>
              <a:t>good.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8705789"/>
              </p:ext>
            </p:extLst>
          </p:nvPr>
        </p:nvGraphicFramePr>
        <p:xfrm>
          <a:off x="6029672" y="1511755"/>
          <a:ext cx="990600" cy="396240"/>
        </p:xfrm>
        <a:graphic>
          <a:graphicData uri="http://schemas.openxmlformats.org/presentationml/2006/ole">
            <p:oleObj spid="_x0000_s167988" name="Equation" r:id="rId3" imgW="301680" imgH="1188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340100" y="2560638"/>
          <a:ext cx="1782763" cy="515937"/>
        </p:xfrm>
        <a:graphic>
          <a:graphicData uri="http://schemas.openxmlformats.org/presentationml/2006/ole">
            <p:oleObj spid="_x0000_s167989" name="Equation" r:id="rId4" imgW="557640" imgH="1551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3109044"/>
              </p:ext>
            </p:extLst>
          </p:nvPr>
        </p:nvGraphicFramePr>
        <p:xfrm>
          <a:off x="3307007" y="4572275"/>
          <a:ext cx="1743075" cy="515938"/>
        </p:xfrm>
        <a:graphic>
          <a:graphicData uri="http://schemas.openxmlformats.org/presentationml/2006/ole">
            <p:oleObj spid="_x0000_s167990" name="Equation" r:id="rId5" imgW="548280" imgH="155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07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a given class </a:t>
            </a:r>
            <a:r>
              <a:rPr lang="en-US" dirty="0"/>
              <a:t>of graphs </a:t>
            </a:r>
            <a:r>
              <a:rPr lang="en-US" dirty="0" smtClean="0"/>
              <a:t>find the largest </a:t>
            </a:r>
            <a:r>
              <a:rPr lang="en-US" dirty="0"/>
              <a:t>constant c for which (for each graph in the class) </a:t>
            </a:r>
            <a:r>
              <a:rPr lang="en-US" dirty="0" smtClean="0"/>
              <a:t>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classes </a:t>
            </a:r>
            <a:r>
              <a:rPr lang="en-US" dirty="0"/>
              <a:t>of graphs </a:t>
            </a:r>
            <a:r>
              <a:rPr lang="en-US" dirty="0" smtClean="0"/>
              <a:t>for which find </a:t>
            </a:r>
            <a:r>
              <a:rPr lang="en-US" dirty="0"/>
              <a:t>the </a:t>
            </a:r>
            <a:r>
              <a:rPr lang="en-US" dirty="0" smtClean="0"/>
              <a:t>surviving rate of graphs in that class is </a:t>
            </a:r>
            <a:r>
              <a:rPr lang="en-US" dirty="0"/>
              <a:t>arbitrarily close to one when for all sufficiently large graphs in the </a:t>
            </a:r>
            <a:r>
              <a:rPr lang="en-US" dirty="0" smtClean="0"/>
              <a:t>family.  We call these graphs </a:t>
            </a:r>
            <a:r>
              <a:rPr lang="en-US" i="1" dirty="0"/>
              <a:t>1- </a:t>
            </a:r>
            <a:r>
              <a:rPr lang="en-US" i="1" dirty="0" smtClean="0"/>
              <a:t>optimal.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9482834"/>
              </p:ext>
            </p:extLst>
          </p:nvPr>
        </p:nvGraphicFramePr>
        <p:xfrm>
          <a:off x="3203848" y="2636912"/>
          <a:ext cx="1743075" cy="515938"/>
        </p:xfrm>
        <a:graphic>
          <a:graphicData uri="http://schemas.openxmlformats.org/presentationml/2006/ole">
            <p:oleObj spid="_x0000_s1029" name="Equation" r:id="rId3" imgW="548280" imgH="155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857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k</a:t>
            </a:r>
            <a:r>
              <a:rPr lang="en-US" dirty="0" smtClean="0"/>
              <a:t>-Surviving Rate of a Graph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err="1" smtClean="0"/>
              <a:t>MSV</a:t>
            </a:r>
            <a:r>
              <a:rPr lang="en-US" baseline="-25000" dirty="0" err="1" smtClean="0"/>
              <a:t>k</a:t>
            </a:r>
            <a:r>
              <a:rPr lang="en-US" dirty="0" err="1" smtClean="0"/>
              <a:t>(v</a:t>
            </a:r>
            <a:r>
              <a:rPr lang="en-US" dirty="0" smtClean="0"/>
              <a:t>) – maximum number of vertices in G the firefighter can save when a fire breaks out at </a:t>
            </a:r>
            <a:r>
              <a:rPr lang="en-US" dirty="0" err="1" smtClean="0"/>
              <a:t>v</a:t>
            </a:r>
            <a:r>
              <a:rPr lang="en-US" dirty="0" smtClean="0"/>
              <a:t> and </a:t>
            </a:r>
            <a:r>
              <a:rPr lang="en-US" dirty="0" err="1" smtClean="0"/>
              <a:t>k</a:t>
            </a:r>
            <a:r>
              <a:rPr lang="en-US" dirty="0" smtClean="0"/>
              <a:t> vertices are protected at each time step.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k</a:t>
            </a:r>
            <a:r>
              <a:rPr lang="en-US" dirty="0" smtClean="0"/>
              <a:t>-</a:t>
            </a:r>
            <a:r>
              <a:rPr lang="en-US" i="1" dirty="0" smtClean="0"/>
              <a:t>surviving rate </a:t>
            </a:r>
            <a:r>
              <a:rPr lang="en-US" dirty="0" smtClean="0"/>
              <a:t>of the n-vertex graph 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638425" y="4220369"/>
          <a:ext cx="3041650" cy="1220788"/>
        </p:xfrm>
        <a:graphic>
          <a:graphicData uri="http://schemas.openxmlformats.org/presentationml/2006/ole">
            <p:oleObj spid="_x0000_s189444" name="Equation" r:id="rId3" imgW="1279800" imgH="5119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768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Theorem:  For any integer      and any           , almost every graph has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Question:  What classes of graphs is there a constant </a:t>
            </a:r>
            <a:r>
              <a:rPr lang="en-US" dirty="0" err="1" smtClean="0"/>
              <a:t>c</a:t>
            </a:r>
            <a:r>
              <a:rPr lang="en-US" dirty="0" smtClean="0"/>
              <a:t> for which (for each graph in the class) is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  <a:ea typeface="+mj-ea"/>
                <a:cs typeface="+mj-cs"/>
              </a:rPr>
              <a:t>k-Surviving Rate of a Graph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19600" y="1468438"/>
          <a:ext cx="355600" cy="436562"/>
        </p:xfrm>
        <a:graphic>
          <a:graphicData uri="http://schemas.openxmlformats.org/presentationml/2006/ole">
            <p:oleObj spid="_x0000_s190477" name="Equation" r:id="rId3" imgW="100440" imgH="127800" progId="Equation.3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657600" y="2819400"/>
          <a:ext cx="1981200" cy="555625"/>
        </p:xfrm>
        <a:graphic>
          <a:graphicData uri="http://schemas.openxmlformats.org/presentationml/2006/ole">
            <p:oleObj spid="_x0000_s190478" name="Equation" r:id="rId4" imgW="621360" imgH="16452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3797300" y="5314950"/>
          <a:ext cx="1941513" cy="555625"/>
        </p:xfrm>
        <a:graphic>
          <a:graphicData uri="http://schemas.openxmlformats.org/presentationml/2006/ole">
            <p:oleObj spid="_x0000_s190479" name="Equation" r:id="rId5" imgW="612360" imgH="16452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6172200" y="1508125"/>
          <a:ext cx="990600" cy="396875"/>
        </p:xfrm>
        <a:graphic>
          <a:graphicData uri="http://schemas.openxmlformats.org/presentationml/2006/ole">
            <p:oleObj spid="_x0000_s190480" name="Equation" r:id="rId6" imgW="301680" imgH="118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02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495801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Trees are 1-optimal (</a:t>
            </a:r>
            <a:r>
              <a:rPr lang="en-US" dirty="0" err="1" smtClean="0"/>
              <a:t>Cai</a:t>
            </a:r>
            <a:r>
              <a:rPr lang="en-US" dirty="0" smtClean="0"/>
              <a:t> and Wang)</a:t>
            </a:r>
          </a:p>
          <a:p>
            <a:pPr marL="514350" indent="-514350">
              <a:buAutoNum type="arabicParenBoth"/>
            </a:pPr>
            <a:r>
              <a:rPr lang="en-US" dirty="0" err="1" smtClean="0"/>
              <a:t>Halin</a:t>
            </a:r>
            <a:r>
              <a:rPr lang="en-US" dirty="0" smtClean="0"/>
              <a:t> graphs are 1- good (</a:t>
            </a:r>
            <a:r>
              <a:rPr lang="en-US" dirty="0" err="1" smtClean="0"/>
              <a:t>Cai</a:t>
            </a:r>
            <a:r>
              <a:rPr lang="en-US" dirty="0" smtClean="0"/>
              <a:t> and Wang)</a:t>
            </a:r>
          </a:p>
          <a:p>
            <a:pPr marL="514350" indent="-514350">
              <a:buFont typeface="Wingdings 2" pitchFamily="18" charset="2"/>
              <a:buAutoNum type="arabicParenBoth"/>
            </a:pPr>
            <a:r>
              <a:rPr lang="en-US" dirty="0" err="1"/>
              <a:t>Halin</a:t>
            </a:r>
            <a:r>
              <a:rPr lang="en-US" dirty="0"/>
              <a:t> graphs are 2-optimal (Wang and Yu</a:t>
            </a:r>
            <a:r>
              <a:rPr lang="en-US" dirty="0" smtClean="0"/>
              <a:t>)</a:t>
            </a:r>
          </a:p>
          <a:p>
            <a:pPr marL="514350" indent="-514350">
              <a:buAutoNum type="arabicParenBoth"/>
            </a:pPr>
            <a:r>
              <a:rPr lang="en-US" dirty="0" smtClean="0"/>
              <a:t>Sparse graphs are 1-good (F., Wang and Wang; </a:t>
            </a:r>
            <a:r>
              <a:rPr lang="en-US" dirty="0" err="1" smtClean="0"/>
              <a:t>Pralat</a:t>
            </a:r>
            <a:r>
              <a:rPr lang="en-US" dirty="0" smtClean="0"/>
              <a:t>)</a:t>
            </a:r>
          </a:p>
          <a:p>
            <a:pPr marL="514350" indent="-514350">
              <a:buAutoNum type="arabicParenBoth"/>
            </a:pPr>
            <a:r>
              <a:rPr lang="en-US" dirty="0" smtClean="0"/>
              <a:t>Planar graphs with high girth are 1-good (F., Wang and Wang; </a:t>
            </a:r>
            <a:r>
              <a:rPr lang="en-US" dirty="0" err="1" smtClean="0"/>
              <a:t>Pralat</a:t>
            </a:r>
            <a:r>
              <a:rPr lang="en-US" dirty="0" smtClean="0"/>
              <a:t>)</a:t>
            </a:r>
          </a:p>
          <a:p>
            <a:pPr marL="514350" indent="-514350">
              <a:buAutoNum type="arabicParenBoth"/>
            </a:pPr>
            <a:r>
              <a:rPr lang="en-US" dirty="0" smtClean="0"/>
              <a:t>Sparse graphs are k-good (</a:t>
            </a:r>
            <a:r>
              <a:rPr lang="en-US" dirty="0" err="1" smtClean="0"/>
              <a:t>Pralat</a:t>
            </a:r>
            <a:r>
              <a:rPr lang="en-US" dirty="0" smtClean="0"/>
              <a:t>)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2C7C9F"/>
                </a:solidFill>
              </a:rPr>
              <a:t>k-Surviving Rate of a Graph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8707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042276" cy="44958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 marL="457200" indent="-457200">
              <a:buFont typeface="Wingdings 2" pitchFamily="18" charset="2"/>
              <a:buAutoNum type="arabicParenBoth" startAt="8"/>
            </a:pPr>
            <a:r>
              <a:rPr lang="en-US" dirty="0"/>
              <a:t>Series parallel graphs are 2-good, but not 1-good (F.,  Wang and Wang) </a:t>
            </a:r>
            <a:r>
              <a:rPr lang="en-US" dirty="0" smtClean="0"/>
              <a:t> </a:t>
            </a:r>
          </a:p>
          <a:p>
            <a:pPr marL="457200" indent="-457200">
              <a:buAutoNum type="arabicParenBoth" startAt="8"/>
            </a:pPr>
            <a:r>
              <a:rPr lang="en-US" dirty="0" err="1" smtClean="0"/>
              <a:t>Outerplanar</a:t>
            </a:r>
            <a:r>
              <a:rPr lang="en-US" dirty="0" smtClean="0"/>
              <a:t> graphs are 1-optimal (</a:t>
            </a:r>
            <a:r>
              <a:rPr lang="en-US" dirty="0" err="1" smtClean="0"/>
              <a:t>Cai</a:t>
            </a:r>
            <a:r>
              <a:rPr lang="en-US" dirty="0"/>
              <a:t>, </a:t>
            </a:r>
            <a:r>
              <a:rPr lang="en-US" dirty="0" smtClean="0"/>
              <a:t>Cheng, </a:t>
            </a:r>
            <a:r>
              <a:rPr lang="en-US" dirty="0" err="1" smtClean="0"/>
              <a:t>Verbin</a:t>
            </a:r>
            <a:r>
              <a:rPr lang="en-US" dirty="0"/>
              <a:t>, </a:t>
            </a:r>
            <a:r>
              <a:rPr lang="en-US" dirty="0" smtClean="0"/>
              <a:t>and Zhou)</a:t>
            </a:r>
          </a:p>
          <a:p>
            <a:pPr marL="457200" indent="-457200">
              <a:buFont typeface="Wingdings 2" pitchFamily="18" charset="2"/>
              <a:buAutoNum type="arabicParenBoth" startAt="8"/>
            </a:pPr>
            <a:r>
              <a:rPr lang="en-US" dirty="0" smtClean="0"/>
              <a:t> Graphs with bounded </a:t>
            </a:r>
            <a:r>
              <a:rPr lang="en-US" dirty="0" err="1" smtClean="0"/>
              <a:t>treewidth</a:t>
            </a:r>
            <a:r>
              <a:rPr lang="en-US" dirty="0" smtClean="0"/>
              <a:t> are k-optimal (</a:t>
            </a:r>
            <a:r>
              <a:rPr lang="en-US" dirty="0" err="1"/>
              <a:t>Cai</a:t>
            </a:r>
            <a:r>
              <a:rPr lang="en-US" dirty="0"/>
              <a:t>, Cheng, </a:t>
            </a:r>
            <a:r>
              <a:rPr lang="en-US" dirty="0" err="1" smtClean="0"/>
              <a:t>Verbin</a:t>
            </a:r>
            <a:r>
              <a:rPr lang="en-US" dirty="0"/>
              <a:t>, and Zhou</a:t>
            </a:r>
            <a:r>
              <a:rPr lang="en-US" dirty="0" smtClean="0"/>
              <a:t>)</a:t>
            </a:r>
          </a:p>
          <a:p>
            <a:pPr marL="457200" indent="-457200">
              <a:buFont typeface="Wingdings 2" pitchFamily="18" charset="2"/>
              <a:buAutoNum type="arabicParenBoth" startAt="8"/>
            </a:pPr>
            <a:r>
              <a:rPr lang="en-US" dirty="0" smtClean="0"/>
              <a:t>  d-degenerate graphs are (2d-1)-good </a:t>
            </a:r>
            <a:r>
              <a:rPr lang="en-US" dirty="0"/>
              <a:t>(F., Wang, Wang</a:t>
            </a:r>
            <a:r>
              <a:rPr lang="en-US" dirty="0" smtClean="0"/>
              <a:t>)</a:t>
            </a:r>
          </a:p>
          <a:p>
            <a:pPr marL="457200" indent="-457200">
              <a:buFont typeface="Wingdings 2" pitchFamily="18" charset="2"/>
              <a:buAutoNum type="arabicParenBoth" startAt="8"/>
            </a:pPr>
            <a:r>
              <a:rPr lang="en-US" dirty="0" smtClean="0"/>
              <a:t>  Planar graphs are 4-good </a:t>
            </a:r>
            <a:r>
              <a:rPr lang="en-US" dirty="0"/>
              <a:t>(</a:t>
            </a:r>
            <a:r>
              <a:rPr lang="en-US" dirty="0" err="1"/>
              <a:t>Esperet</a:t>
            </a:r>
            <a:r>
              <a:rPr lang="en-US" dirty="0"/>
              <a:t>, </a:t>
            </a:r>
            <a:r>
              <a:rPr lang="en-US" dirty="0" err="1"/>
              <a:t>Heuvel</a:t>
            </a:r>
            <a:r>
              <a:rPr lang="en-US" dirty="0"/>
              <a:t>, </a:t>
            </a:r>
            <a:r>
              <a:rPr lang="en-US" dirty="0" err="1"/>
              <a:t>Maray</a:t>
            </a:r>
            <a:r>
              <a:rPr lang="en-US" dirty="0"/>
              <a:t>, </a:t>
            </a:r>
            <a:r>
              <a:rPr lang="en-US" dirty="0" err="1" smtClean="0"/>
              <a:t>Sipma</a:t>
            </a:r>
            <a:r>
              <a:rPr lang="en-US" dirty="0" smtClean="0"/>
              <a:t>)</a:t>
            </a:r>
          </a:p>
          <a:p>
            <a:pPr marL="457200" indent="-457200">
              <a:buFont typeface="Wingdings 2" pitchFamily="18" charset="2"/>
              <a:buAutoNum type="arabicParenBoth" startAt="8"/>
            </a:pPr>
            <a:endParaRPr lang="en-US" dirty="0"/>
          </a:p>
          <a:p>
            <a:pPr marL="457200" indent="-457200">
              <a:buFont typeface="Wingdings 2" pitchFamily="18" charset="2"/>
              <a:buAutoNum type="arabicParenBoth" startAt="8"/>
            </a:pPr>
            <a:endParaRPr lang="en-US" dirty="0" smtClean="0"/>
          </a:p>
          <a:p>
            <a:pPr marL="457200" indent="-457200">
              <a:buFont typeface="Wingdings 2" pitchFamily="18" charset="2"/>
              <a:buAutoNum type="arabicParenBoth" startAt="8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2C7C9F"/>
                </a:solidFill>
              </a:rPr>
              <a:t>k-Surviving Rate of a Graph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5399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4687" y="116601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Corollary (</a:t>
            </a:r>
            <a:r>
              <a:rPr lang="en-US" dirty="0" err="1" smtClean="0"/>
              <a:t>Pralet</a:t>
            </a:r>
            <a:r>
              <a:rPr lang="en-US" dirty="0" smtClean="0"/>
              <a:t>): For planar graphs,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result can be </a:t>
            </a:r>
            <a:r>
              <a:rPr lang="en-US" dirty="0" smtClean="0"/>
              <a:t>greatly improved </a:t>
            </a:r>
            <a:r>
              <a:rPr lang="en-US" dirty="0"/>
              <a:t>by a more careful discharge</a:t>
            </a:r>
          </a:p>
          <a:p>
            <a:pPr>
              <a:buNone/>
            </a:pPr>
            <a:r>
              <a:rPr lang="en-US" dirty="0" smtClean="0"/>
              <a:t>Theorem(F., Kong, Wang, Wang): 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2C7C9F"/>
                </a:solidFill>
              </a:rPr>
              <a:t>Surviving </a:t>
            </a:r>
            <a:r>
              <a:rPr lang="en-US" sz="4400" dirty="0">
                <a:solidFill>
                  <a:srgbClr val="2C7C9F"/>
                </a:solidFill>
              </a:rPr>
              <a:t>Rate </a:t>
            </a:r>
            <a:r>
              <a:rPr lang="en-US" sz="4400" dirty="0" smtClean="0">
                <a:solidFill>
                  <a:srgbClr val="2C7C9F"/>
                </a:solidFill>
              </a:rPr>
              <a:t>for girth 8</a:t>
            </a:r>
            <a:endParaRPr lang="en-US" sz="4000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0700880"/>
              </p:ext>
            </p:extLst>
          </p:nvPr>
        </p:nvGraphicFramePr>
        <p:xfrm>
          <a:off x="2332713" y="1988840"/>
          <a:ext cx="4795837" cy="1062038"/>
        </p:xfrm>
        <a:graphic>
          <a:graphicData uri="http://schemas.openxmlformats.org/presentationml/2006/ole">
            <p:oleObj spid="_x0000_s179240" name="Equation" r:id="rId3" imgW="1764360" imgH="3837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3618593"/>
              </p:ext>
            </p:extLst>
          </p:nvPr>
        </p:nvGraphicFramePr>
        <p:xfrm>
          <a:off x="2541588" y="5160963"/>
          <a:ext cx="4418012" cy="1062037"/>
        </p:xfrm>
        <a:graphic>
          <a:graphicData uri="http://schemas.openxmlformats.org/presentationml/2006/ole">
            <p:oleObj spid="_x0000_s179241" name="Equation" r:id="rId4" imgW="1627200" imgH="3837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59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7442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1) Classify certain vertices as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a) good: </a:t>
            </a:r>
            <a:r>
              <a:rPr lang="en-US" dirty="0" err="1" smtClean="0"/>
              <a:t>sn</a:t>
            </a:r>
            <a:r>
              <a:rPr lang="en-US" dirty="0" smtClean="0"/>
              <a:t>(v) ≥ |V(G)|-c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b) bad: </a:t>
            </a:r>
            <a:r>
              <a:rPr lang="en-US" dirty="0" err="1" smtClean="0"/>
              <a:t>sn</a:t>
            </a:r>
            <a:r>
              <a:rPr lang="en-US" dirty="0" smtClean="0"/>
              <a:t>(v) &lt; |V(G)|-c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2) Assign each vertex and face a weight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3) Move the weights around (their total doesn’t change)</a:t>
            </a:r>
          </a:p>
          <a:p>
            <a:pPr>
              <a:buNone/>
            </a:pPr>
            <a:r>
              <a:rPr lang="en-US" dirty="0" smtClean="0"/>
              <a:t>	4) This shows we have “enough” good vertices.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2C7C9F"/>
                </a:solidFill>
              </a:rPr>
              <a:t>Discharging Method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692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7442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Our goal:  A new weight function such that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w’(f) ≥ 0    		for each face</a:t>
            </a:r>
          </a:p>
          <a:p>
            <a:pPr>
              <a:buNone/>
            </a:pPr>
            <a:r>
              <a:rPr lang="en-US" dirty="0"/>
              <a:t>			w’</a:t>
            </a:r>
            <a:r>
              <a:rPr lang="en-US" dirty="0" smtClean="0"/>
              <a:t>(v) </a:t>
            </a:r>
            <a:r>
              <a:rPr lang="en-US" dirty="0"/>
              <a:t>≥ </a:t>
            </a:r>
            <a:r>
              <a:rPr lang="en-US" dirty="0" smtClean="0"/>
              <a:t>c</a:t>
            </a:r>
            <a:r>
              <a:rPr lang="en-US" baseline="-25000" dirty="0" smtClean="0"/>
              <a:t>1 </a:t>
            </a:r>
            <a:r>
              <a:rPr lang="en-US" dirty="0" smtClean="0"/>
              <a:t>&gt; 0    	for </a:t>
            </a:r>
            <a:r>
              <a:rPr lang="en-US" dirty="0"/>
              <a:t>each </a:t>
            </a:r>
            <a:r>
              <a:rPr lang="en-US" dirty="0" smtClean="0"/>
              <a:t>bad vertex </a:t>
            </a:r>
          </a:p>
          <a:p>
            <a:pPr>
              <a:buNone/>
            </a:pPr>
            <a:r>
              <a:rPr lang="en-US" dirty="0" smtClean="0"/>
              <a:t>			w</a:t>
            </a:r>
            <a:r>
              <a:rPr lang="en-US" dirty="0"/>
              <a:t>’(v) ≥ </a:t>
            </a:r>
            <a:r>
              <a:rPr lang="en-US" dirty="0" smtClean="0"/>
              <a:t>c</a:t>
            </a:r>
            <a:r>
              <a:rPr lang="en-US" baseline="-25000" dirty="0" smtClean="0"/>
              <a:t>2 	</a:t>
            </a:r>
            <a:r>
              <a:rPr lang="en-US" dirty="0" smtClean="0"/>
              <a:t>	for </a:t>
            </a:r>
            <a:r>
              <a:rPr lang="en-US" dirty="0"/>
              <a:t>each </a:t>
            </a:r>
            <a:r>
              <a:rPr lang="en-US" dirty="0" smtClean="0"/>
              <a:t>good </a:t>
            </a:r>
            <a:r>
              <a:rPr lang="en-US" dirty="0"/>
              <a:t>vertex </a:t>
            </a:r>
            <a:r>
              <a:rPr lang="en-US" dirty="0" smtClean="0"/>
              <a:t>v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aseline="-25000" dirty="0"/>
              <a:t> </a:t>
            </a:r>
            <a:r>
              <a:rPr lang="en-US" baseline="-25000" dirty="0" smtClean="0"/>
              <a:t>		</a:t>
            </a:r>
            <a:r>
              <a:rPr lang="en-US" dirty="0" smtClean="0"/>
              <a:t>(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&lt; 0)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2C7C9F"/>
                </a:solidFill>
              </a:rPr>
              <a:t>Discharging Method - Moving Weights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910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8-face with four “bad”       2-vertices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51240" y="2773315"/>
            <a:ext cx="155505" cy="1684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69080" y="3498482"/>
            <a:ext cx="155505" cy="1684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61505" y="4247730"/>
            <a:ext cx="155505" cy="1684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4"/>
            <a:endCxn id="4" idx="4"/>
          </p:cNvCxnSpPr>
          <p:nvPr/>
        </p:nvCxnSpPr>
        <p:spPr>
          <a:xfrm flipV="1">
            <a:off x="3627713" y="2941770"/>
            <a:ext cx="1280" cy="558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4"/>
            <a:endCxn id="12" idx="4"/>
          </p:cNvCxnSpPr>
          <p:nvPr/>
        </p:nvCxnSpPr>
        <p:spPr>
          <a:xfrm flipH="1">
            <a:off x="5343103" y="3666937"/>
            <a:ext cx="3730" cy="580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  <a:endCxn id="11" idx="0"/>
          </p:cNvCxnSpPr>
          <p:nvPr/>
        </p:nvCxnSpPr>
        <p:spPr>
          <a:xfrm flipH="1" flipV="1">
            <a:off x="3627713" y="3668760"/>
            <a:ext cx="11545" cy="578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14" idx="0"/>
          </p:cNvCxnSpPr>
          <p:nvPr/>
        </p:nvCxnSpPr>
        <p:spPr>
          <a:xfrm flipH="1" flipV="1">
            <a:off x="5346832" y="2930810"/>
            <a:ext cx="1" cy="56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10800000">
            <a:off x="3549961" y="3500306"/>
            <a:ext cx="155505" cy="168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0800000">
            <a:off x="5265351" y="4247730"/>
            <a:ext cx="155505" cy="168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0800000">
            <a:off x="4407055" y="4247730"/>
            <a:ext cx="155505" cy="168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5269080" y="2762356"/>
            <a:ext cx="155505" cy="168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4410160" y="2762356"/>
            <a:ext cx="155505" cy="168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6"/>
            <a:endCxn id="15" idx="2"/>
          </p:cNvCxnSpPr>
          <p:nvPr/>
        </p:nvCxnSpPr>
        <p:spPr>
          <a:xfrm flipH="1">
            <a:off x="4565665" y="2846583"/>
            <a:ext cx="7034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13" idx="2"/>
          </p:cNvCxnSpPr>
          <p:nvPr/>
        </p:nvCxnSpPr>
        <p:spPr>
          <a:xfrm flipH="1">
            <a:off x="4562560" y="4331957"/>
            <a:ext cx="7027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15" idx="6"/>
          </p:cNvCxnSpPr>
          <p:nvPr/>
        </p:nvCxnSpPr>
        <p:spPr>
          <a:xfrm flipV="1">
            <a:off x="3706745" y="2846583"/>
            <a:ext cx="703415" cy="1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13" idx="6"/>
          </p:cNvCxnSpPr>
          <p:nvPr/>
        </p:nvCxnSpPr>
        <p:spPr>
          <a:xfrm flipV="1">
            <a:off x="3717010" y="4331957"/>
            <a:ext cx="6900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 flipH="1">
            <a:off x="3200254" y="2857543"/>
            <a:ext cx="3509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2"/>
          </p:cNvCxnSpPr>
          <p:nvPr/>
        </p:nvCxnSpPr>
        <p:spPr>
          <a:xfrm flipH="1" flipV="1">
            <a:off x="3200254" y="4326478"/>
            <a:ext cx="361251" cy="5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0"/>
          </p:cNvCxnSpPr>
          <p:nvPr/>
        </p:nvCxnSpPr>
        <p:spPr>
          <a:xfrm flipH="1" flipV="1">
            <a:off x="3627713" y="2459515"/>
            <a:ext cx="1280" cy="31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6" idx="4"/>
          </p:cNvCxnSpPr>
          <p:nvPr/>
        </p:nvCxnSpPr>
        <p:spPr>
          <a:xfrm flipH="1" flipV="1">
            <a:off x="3639258" y="4416185"/>
            <a:ext cx="4125" cy="31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</p:cNvCxnSpPr>
          <p:nvPr/>
        </p:nvCxnSpPr>
        <p:spPr>
          <a:xfrm flipH="1" flipV="1">
            <a:off x="5341823" y="2461621"/>
            <a:ext cx="5009" cy="300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0"/>
          </p:cNvCxnSpPr>
          <p:nvPr/>
        </p:nvCxnSpPr>
        <p:spPr>
          <a:xfrm flipH="1" flipV="1">
            <a:off x="5343103" y="4416184"/>
            <a:ext cx="3730" cy="313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424585" y="2846583"/>
            <a:ext cx="335591" cy="1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2" idx="2"/>
          </p:cNvCxnSpPr>
          <p:nvPr/>
        </p:nvCxnSpPr>
        <p:spPr>
          <a:xfrm flipH="1" flipV="1">
            <a:off x="5420856" y="4331957"/>
            <a:ext cx="339321" cy="5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7339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4687" y="116601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Theorem(F., Wang, Wang): For any planar graph: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In this case there are 11 types of faces which are special cases and require additional rules.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2C7C9F"/>
                </a:solidFill>
              </a:rPr>
              <a:t>What about lower girth?</a:t>
            </a:r>
            <a:endParaRPr lang="en-US" sz="4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8567927"/>
              </p:ext>
            </p:extLst>
          </p:nvPr>
        </p:nvGraphicFramePr>
        <p:xfrm>
          <a:off x="2254250" y="1916113"/>
          <a:ext cx="4589463" cy="1062037"/>
        </p:xfrm>
        <a:graphic>
          <a:graphicData uri="http://schemas.openxmlformats.org/presentationml/2006/ole">
            <p:oleObj spid="_x0000_s186390" name="Equation" r:id="rId3" imgW="1691280" imgH="3837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6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7711973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0244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</a:rPr>
              <a:t>Lower Girth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1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2272758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1268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 smtClean="0">
                <a:solidFill>
                  <a:srgbClr val="2C7C9F"/>
                </a:solidFill>
                <a:ea typeface="+mj-ea"/>
                <a:cs typeface="+mj-cs"/>
              </a:rPr>
              <a:t>Lower Girth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2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4765350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2292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</a:rPr>
              <a:t>Lower Girth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23449" y="323177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4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1152950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3316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</a:rPr>
              <a:t>Lower Girth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23449" y="323177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3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204754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4340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</a:rPr>
              <a:t>Lower Girth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23449" y="323177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65454" y="4182689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34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09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7314304"/>
              </p:ext>
            </p:extLst>
          </p:nvPr>
        </p:nvGraphicFramePr>
        <p:xfrm>
          <a:off x="2960687" y="1878806"/>
          <a:ext cx="2384425" cy="862013"/>
        </p:xfrm>
        <a:graphic>
          <a:graphicData uri="http://schemas.openxmlformats.org/presentationml/2006/ole">
            <p:oleObj spid="_x0000_s185364" name="Equation" r:id="rId3" imgW="1005480" imgH="356400" progId="Equation.3">
              <p:embed/>
            </p:oleObj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dirty="0">
                <a:solidFill>
                  <a:srgbClr val="2C7C9F"/>
                </a:solidFill>
              </a:rPr>
              <a:t>Lower Girth</a:t>
            </a:r>
            <a:endParaRPr lang="en-US" sz="4400" dirty="0"/>
          </a:p>
        </p:txBody>
      </p:sp>
      <p:sp>
        <p:nvSpPr>
          <p:cNvPr id="18" name="Oval 17"/>
          <p:cNvSpPr/>
          <p:nvPr/>
        </p:nvSpPr>
        <p:spPr>
          <a:xfrm>
            <a:off x="4418806" y="4343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474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76006" y="43441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332956" y="3676650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61556" y="3905250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38600" y="3429000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924300" y="3315494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332956" y="4628356"/>
            <a:ext cx="952500" cy="457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61556" y="4856956"/>
            <a:ext cx="9525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38600" y="4380706"/>
            <a:ext cx="1294606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39243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V="1">
            <a:off x="3466306" y="4267200"/>
            <a:ext cx="228600" cy="22860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V="1">
            <a:off x="3924300" y="52197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V="1">
            <a:off x="5180806" y="426640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23449" y="323177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65454" y="4182689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5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graphs – In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Allow more than on firefighter.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30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graphs – Another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Theorem (F., Wang, Wang 2009):  Planar graphs are 5-good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Theorem (</a:t>
            </a:r>
            <a:r>
              <a:rPr lang="en-US" dirty="0" err="1"/>
              <a:t>Esperet</a:t>
            </a:r>
            <a:r>
              <a:rPr lang="en-US" dirty="0"/>
              <a:t>, </a:t>
            </a:r>
            <a:r>
              <a:rPr lang="en-US" dirty="0" err="1" smtClean="0"/>
              <a:t>Heuvel</a:t>
            </a:r>
            <a:r>
              <a:rPr lang="en-US" dirty="0"/>
              <a:t>, </a:t>
            </a:r>
            <a:r>
              <a:rPr lang="en-US" dirty="0" err="1" smtClean="0"/>
              <a:t>Maray</a:t>
            </a:r>
            <a:r>
              <a:rPr lang="en-US" dirty="0" smtClean="0"/>
              <a:t>, </a:t>
            </a:r>
            <a:r>
              <a:rPr lang="en-US" dirty="0" err="1" smtClean="0"/>
              <a:t>Sipma</a:t>
            </a:r>
            <a:r>
              <a:rPr lang="en-US" dirty="0" smtClean="0"/>
              <a:t> 2012+):</a:t>
            </a:r>
          </a:p>
          <a:p>
            <a:pPr marL="0" indent="0">
              <a:buNone/>
            </a:pPr>
            <a:r>
              <a:rPr lang="en-US" dirty="0" smtClean="0"/>
              <a:t>Assume </a:t>
            </a:r>
            <a:r>
              <a:rPr lang="en-US" dirty="0"/>
              <a:t>4 </a:t>
            </a:r>
            <a:r>
              <a:rPr lang="en-US" dirty="0" err="1" smtClean="0"/>
              <a:t>fireghters</a:t>
            </a:r>
            <a:r>
              <a:rPr lang="en-US" dirty="0" smtClean="0"/>
              <a:t> </a:t>
            </a:r>
            <a:r>
              <a:rPr lang="en-US" dirty="0"/>
              <a:t>are given at the </a:t>
            </a:r>
            <a:r>
              <a:rPr lang="en-US" dirty="0" smtClean="0"/>
              <a:t>first </a:t>
            </a:r>
            <a:r>
              <a:rPr lang="en-US" dirty="0"/>
              <a:t>step, and then 3 at </a:t>
            </a:r>
            <a:r>
              <a:rPr lang="en-US" dirty="0" smtClean="0"/>
              <a:t>each subsequent </a:t>
            </a:r>
            <a:r>
              <a:rPr lang="en-US" dirty="0"/>
              <a:t>step. Then the </a:t>
            </a:r>
            <a:r>
              <a:rPr lang="en-US" dirty="0" err="1" smtClean="0"/>
              <a:t>fireghters</a:t>
            </a:r>
            <a:r>
              <a:rPr lang="en-US" dirty="0" smtClean="0"/>
              <a:t> </a:t>
            </a:r>
            <a:r>
              <a:rPr lang="en-US" dirty="0"/>
              <a:t>have a strategy so that every planar graph </a:t>
            </a:r>
            <a:r>
              <a:rPr lang="en-US" dirty="0" smtClean="0"/>
              <a:t>has surviving </a:t>
            </a:r>
            <a:r>
              <a:rPr lang="en-US" dirty="0"/>
              <a:t>rate at </a:t>
            </a:r>
            <a:r>
              <a:rPr lang="en-US" dirty="0" smtClean="0"/>
              <a:t>least 1/2712.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Conjecture </a:t>
            </a:r>
            <a:r>
              <a:rPr lang="en-US" dirty="0"/>
              <a:t>(</a:t>
            </a:r>
            <a:r>
              <a:rPr lang="en-US" dirty="0" err="1"/>
              <a:t>Esperet</a:t>
            </a:r>
            <a:r>
              <a:rPr lang="en-US" dirty="0"/>
              <a:t>, </a:t>
            </a:r>
            <a:r>
              <a:rPr lang="en-US" dirty="0" err="1"/>
              <a:t>Heuvel</a:t>
            </a:r>
            <a:r>
              <a:rPr lang="en-US" dirty="0"/>
              <a:t>, </a:t>
            </a:r>
            <a:r>
              <a:rPr lang="en-US" dirty="0" err="1"/>
              <a:t>Maray</a:t>
            </a:r>
            <a:r>
              <a:rPr lang="en-US" dirty="0"/>
              <a:t>, </a:t>
            </a:r>
            <a:r>
              <a:rPr lang="en-US" dirty="0" err="1"/>
              <a:t>Sipma</a:t>
            </a:r>
            <a:r>
              <a:rPr lang="en-US" dirty="0"/>
              <a:t> 2012+):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Planar graphs are 3-good, but not 2-good.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0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47442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600" noProof="0" dirty="0" smtClean="0">
                <a:solidFill>
                  <a:srgbClr val="2C7C9F"/>
                </a:solidFill>
                <a:ea typeface="+mj-ea"/>
                <a:cs typeface="+mj-cs"/>
              </a:rPr>
              <a:t>Open Problems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81000" y="971183"/>
            <a:ext cx="821055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AutoNum type="arabicParenBoth"/>
              <a:tabLst/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 the optimal solution for a firefighter on a square grid.</a:t>
            </a:r>
          </a:p>
          <a:p>
            <a:pPr marL="514350" indent="-5143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AutoNum type="arabicParenBoth"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Planar graphs with high girth are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sparse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What is the smallest girth g, such that all planar graphs of girth G are 1 good?  This is between 5 and 7 (inclusive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AutoNum type="arabicParenBoth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smallest k so that planar graphs are 1-good? This is between 2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4 (inclusive)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AutoNum type="arabicParenBoth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67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7973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5" y="5722004"/>
            <a:ext cx="2088233" cy="8483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548680"/>
            <a:ext cx="7272808" cy="2808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 smtClean="0">
                <a:solidFill>
                  <a:schemeClr val="bg1"/>
                </a:solidFill>
              </a:rPr>
              <a:t>Thank you!!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69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7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Firefighter Problem</a:t>
            </a:r>
            <a:endParaRPr lang="en-US" dirty="0"/>
          </a:p>
        </p:txBody>
      </p:sp>
      <p:sp>
        <p:nvSpPr>
          <p:cNvPr id="3" name="Line 25"/>
          <p:cNvSpPr>
            <a:spLocks noChangeShapeType="1"/>
          </p:cNvSpPr>
          <p:nvPr/>
        </p:nvSpPr>
        <p:spPr bwMode="auto">
          <a:xfrm>
            <a:off x="1295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Line 25"/>
          <p:cNvSpPr>
            <a:spLocks noChangeShapeType="1"/>
          </p:cNvSpPr>
          <p:nvPr/>
        </p:nvSpPr>
        <p:spPr bwMode="auto">
          <a:xfrm>
            <a:off x="1905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514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124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733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4343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953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5626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61722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67818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3914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8001000" y="1066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3" idx="0"/>
            <a:endCxn id="23" idx="0"/>
          </p:cNvCxnSpPr>
          <p:nvPr/>
        </p:nvCxnSpPr>
        <p:spPr>
          <a:xfrm rot="16200000" flipH="1">
            <a:off x="4648200" y="-2286000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647406" y="-17518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647406" y="-121840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4647406" y="-71756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647406" y="-15160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647406" y="3329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47406" y="87155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647406" y="136719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4647406" y="18827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647406" y="2416126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4647406" y="2907475"/>
            <a:ext cx="1588" cy="670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181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1790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400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009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3619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229894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838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4483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579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675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771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86700" y="9906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181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789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2399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009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618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229100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37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475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60571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6667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2763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7885906" y="148590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171484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1780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2389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2999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609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9484" y="20199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4828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54378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60474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66570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2666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76290" y="20199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170690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779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389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2998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36082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4218690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4827496" y="2515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4370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0466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6562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2658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875496" y="251528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1193098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1801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4115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0211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6307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241098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8499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459504" y="30717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0691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66787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72883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897904" y="30717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192304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1801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24107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30203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3629910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240304" y="356704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4849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54587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60683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66779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72875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7897110" y="356704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1182688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1791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2401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30106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3620294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230688" y="41011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4839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4490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0586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66682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72778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7887494" y="41011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1181894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1790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2400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3009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36195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4229894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4838700" y="4596429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54483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Oval 132"/>
          <p:cNvSpPr/>
          <p:nvPr/>
        </p:nvSpPr>
        <p:spPr>
          <a:xfrm>
            <a:off x="60579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Oval 133"/>
          <p:cNvSpPr/>
          <p:nvPr/>
        </p:nvSpPr>
        <p:spPr>
          <a:xfrm>
            <a:off x="66675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72771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7886700" y="4596429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1170690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1779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2389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998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143"/>
          <p:cNvSpPr/>
          <p:nvPr/>
        </p:nvSpPr>
        <p:spPr>
          <a:xfrm>
            <a:off x="3608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4218690" y="512134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/>
          <p:cNvSpPr/>
          <p:nvPr/>
        </p:nvSpPr>
        <p:spPr>
          <a:xfrm>
            <a:off x="4827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/>
          <p:cNvSpPr/>
          <p:nvPr/>
        </p:nvSpPr>
        <p:spPr>
          <a:xfrm>
            <a:off x="54370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60466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6562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72658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7875496" y="512134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1161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1769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2379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2989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3598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209074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/>
          <p:cNvSpPr/>
          <p:nvPr/>
        </p:nvSpPr>
        <p:spPr>
          <a:xfrm>
            <a:off x="4817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54274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60370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66466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72562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7865880" y="56554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1160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769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Oval 165"/>
          <p:cNvSpPr/>
          <p:nvPr/>
        </p:nvSpPr>
        <p:spPr>
          <a:xfrm>
            <a:off x="2378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2988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3597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4208280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Oval 169"/>
          <p:cNvSpPr/>
          <p:nvPr/>
        </p:nvSpPr>
        <p:spPr>
          <a:xfrm>
            <a:off x="4817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54266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60362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/>
          <p:cNvSpPr/>
          <p:nvPr/>
        </p:nvSpPr>
        <p:spPr>
          <a:xfrm>
            <a:off x="66458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72554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/>
          <p:cNvSpPr/>
          <p:nvPr/>
        </p:nvSpPr>
        <p:spPr>
          <a:xfrm>
            <a:off x="7865086" y="6150720"/>
            <a:ext cx="2286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751296" y="3505200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737848" y="4025544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5334000" y="3507328"/>
            <a:ext cx="430304" cy="396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2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12973</TotalTime>
  <Words>741</Words>
  <Application>Microsoft Office PowerPoint</Application>
  <PresentationFormat>On-screen Show (4:3)</PresentationFormat>
  <Paragraphs>160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Breeze</vt:lpstr>
      <vt:lpstr>Equation</vt:lpstr>
      <vt:lpstr>Discharging Fire-Works!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Firefighter Problem</vt:lpstr>
      <vt:lpstr>Surviving Rate of a Graph</vt:lpstr>
      <vt:lpstr>Surviving Rate of a Graph</vt:lpstr>
      <vt:lpstr>Surviving Rate of a Graph</vt:lpstr>
      <vt:lpstr>Surviving Rate of a Graph</vt:lpstr>
      <vt:lpstr>Surviving Rate of a Graph</vt:lpstr>
      <vt:lpstr>Surviving Rate of a Graph</vt:lpstr>
      <vt:lpstr>Slide 38</vt:lpstr>
      <vt:lpstr>Slide 39</vt:lpstr>
      <vt:lpstr>Slide 40</vt:lpstr>
      <vt:lpstr>k-Surviving Rate of a Graph</vt:lpstr>
      <vt:lpstr>Slide 42</vt:lpstr>
      <vt:lpstr>Slide 43</vt:lpstr>
      <vt:lpstr>Slide 44</vt:lpstr>
      <vt:lpstr>Slide 45</vt:lpstr>
      <vt:lpstr>Slide 46</vt:lpstr>
      <vt:lpstr>Slide 47</vt:lpstr>
      <vt:lpstr>8-face with four “bad”       2-vertices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Planar graphs – In General?</vt:lpstr>
      <vt:lpstr>Planar graphs – Another Question</vt:lpstr>
      <vt:lpstr>Planar graphs</vt:lpstr>
      <vt:lpstr>Slide 59</vt:lpstr>
      <vt:lpstr>Slide 60</vt:lpstr>
    </vt:vector>
  </TitlesOfParts>
  <Company>STFX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Support Group</dc:creator>
  <cp:lastModifiedBy>Anthony</cp:lastModifiedBy>
  <cp:revision>60</cp:revision>
  <dcterms:created xsi:type="dcterms:W3CDTF">2010-06-24T18:48:20Z</dcterms:created>
  <dcterms:modified xsi:type="dcterms:W3CDTF">2012-05-28T01:59:56Z</dcterms:modified>
</cp:coreProperties>
</file>